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304" r:id="rId36"/>
    <p:sldId id="303" r:id="rId37"/>
    <p:sldId id="294" r:id="rId38"/>
    <p:sldId id="297" r:id="rId39"/>
    <p:sldId id="295" r:id="rId40"/>
    <p:sldId id="296" r:id="rId41"/>
    <p:sldId id="298" r:id="rId42"/>
    <p:sldId id="299" r:id="rId43"/>
    <p:sldId id="300" r:id="rId44"/>
    <p:sldId id="301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89962" autoAdjust="0"/>
  </p:normalViewPr>
  <p:slideViewPr>
    <p:cSldViewPr snapToGrid="0">
      <p:cViewPr varScale="1">
        <p:scale>
          <a:sx n="77" d="100"/>
          <a:sy n="77" d="100"/>
        </p:scale>
        <p:origin x="907" y="72"/>
      </p:cViewPr>
      <p:guideLst/>
    </p:cSldViewPr>
  </p:slideViewPr>
  <p:outlineViewPr>
    <p:cViewPr>
      <p:scale>
        <a:sx n="33" d="100"/>
        <a:sy n="33" d="100"/>
      </p:scale>
      <p:origin x="0" y="-14779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FFF18-5715-4824-AEF8-C262638DAA5A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582EE-EA6A-4CB1-B281-F10F7E5D58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3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00 00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1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149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492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955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790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582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431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여기부터 </a:t>
            </a:r>
            <a:r>
              <a:rPr lang="en-US" altLang="ko-KR" dirty="0"/>
              <a:t>4_3</a:t>
            </a:r>
          </a:p>
          <a:p>
            <a:r>
              <a:rPr lang="en-US" altLang="ko-KR" dirty="0"/>
              <a:t>00 00 </a:t>
            </a:r>
            <a:r>
              <a:rPr lang="ko-KR" altLang="en-US" dirty="0"/>
              <a:t>개요 사적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743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918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33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63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11 26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148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166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453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997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284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663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688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53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208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6123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158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3187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502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8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217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5717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8015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274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655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0851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2636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468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7525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7011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8799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3878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780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593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7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987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659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595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82EE-EA6A-4CB1-B281-F10F7E5D588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804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EE506-B1C7-4696-8B82-EB44D4DDF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949B76-B2D6-4374-A2B2-55463BA42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B9A8CF-CBBA-4AA6-9149-B12FE3AEE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2425-0F48-427B-BE11-D764E305807F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8DE0AE-C636-47E1-AF1A-45635BDAB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297462-8C45-457F-BFEF-342FB16C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6620-3805-4824-BA43-92E44AAD9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054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8E532-5E53-4B81-A346-52D1B191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C9456A-B178-48CB-9059-A95FBB0A5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282AC-E6A1-4686-96A7-C2D807B96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2425-0F48-427B-BE11-D764E305807F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0A653-C6C0-4DBF-AE23-0F1665BDB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6C388-2EAE-4FD4-9579-A97B5142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6620-3805-4824-BA43-92E44AAD9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579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1D5803-0969-4A7A-8C62-6615BFB145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3BAC0-4EFE-4F67-9FD9-CAA4E8A47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F59497-4F4A-442E-9E56-0097F68AC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2425-0F48-427B-BE11-D764E305807F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D762FB-26DF-415D-9D7B-5775F1C6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ED1131-A374-47B1-8012-C9C70C6A5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6620-3805-4824-BA43-92E44AAD9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32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9891B-7C65-464B-83B0-0D16415C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0D8CE-7484-4154-ACE9-6E8C135B2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AC6C7A-3704-4E23-8BD5-36B62CCA6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2425-0F48-427B-BE11-D764E305807F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867495-AB19-4577-82B9-E5A654515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685B93-2C0D-47EF-9700-E080EEA5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6620-3805-4824-BA43-92E44AAD9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997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DF78C-86BC-4B52-9048-9699AD52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8571FA-CA94-4DF8-9B4F-6BE8AA033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B2C28-EE3D-4704-AE93-FD968FAC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2425-0F48-427B-BE11-D764E305807F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FF751F-72B0-47A1-8E70-449087607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386F7-DB1B-46FF-8868-9281451D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6620-3805-4824-BA43-92E44AAD9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124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99521-819A-474E-9E8D-5A8F12F7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3159C0-42CB-456A-83B1-0C50397DF3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3F3B5C-961E-4F46-9B07-EA8AE34B2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9EEDF6-4E4A-421A-8455-C37676B5D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2425-0F48-427B-BE11-D764E305807F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E333DB-AA19-42D8-9B3F-2CCE4B7C3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290042-87D7-4306-8C21-BFF00884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6620-3805-4824-BA43-92E44AAD9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438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BBE92-D562-4D9C-AA89-8C64114CD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1CC43-954A-4F48-946F-36A34D720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625302-4A73-4321-8577-A7F6C4787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D3740E-F873-4408-83EA-30630A349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456196-D378-4A26-87D8-736073BA1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4E997B-3B8F-41D8-A928-8AEC2166B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2425-0F48-427B-BE11-D764E305807F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FE60A7-CB48-4743-9415-A2C66070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FA9D9F-4AA6-4385-BE08-79A7530B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6620-3805-4824-BA43-92E44AAD9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57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6053A-FE46-4372-A5A5-D4EDFEF7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075266-0D6D-442C-855A-9BBD28187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2425-0F48-427B-BE11-D764E305807F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E768D1-E8C7-44CA-BE03-5968A11FE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5C9788-D7BC-422E-863D-2B809FAFE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6620-3805-4824-BA43-92E44AAD9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45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BB8A29-B58E-48F8-BD97-72025A36F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2425-0F48-427B-BE11-D764E305807F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FA990D-91F6-413C-83C3-C13470650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95AFB2-908D-46C5-A935-22F2CC679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6620-3805-4824-BA43-92E44AAD9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708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6EC73-AD2E-411F-9CA6-AE0CDA31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E3F98E-290A-4C0A-BBC0-A4330EED8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DD416F-2DC4-407B-8D85-3AC54F411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FE5B82-C8AB-4F80-A5D4-E9BD04D96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2425-0F48-427B-BE11-D764E305807F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AC89E5-655A-4563-B27E-8E14BA23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E9EE9A-1598-4C80-B241-2AB895919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6620-3805-4824-BA43-92E44AAD9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105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FA14-182B-41CF-A137-A46413A2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2AC6EE-76B0-44FC-8D42-93E47C54A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7A6D55-90B1-414B-A051-2B6BB0881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3FB22C-1CE0-45A2-9C00-CA510BE9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2425-0F48-427B-BE11-D764E305807F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A678F6-0E30-40BC-AC2E-827B2B6C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5B803E-4D38-49BF-A756-E53D2DDB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6620-3805-4824-BA43-92E44AAD9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106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75E97A-A094-4051-8199-21EA01CB9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0F7BE7-7AD5-4041-9E7B-51A6E0012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EBEE48-6709-4356-82B0-71F7DD6C3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12425-0F48-427B-BE11-D764E305807F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518AC1-0835-43FE-AD58-06AEBA871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A225AF-26BD-4854-B9D8-A84E9D3CB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16620-3805-4824-BA43-92E44AAD9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63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장 시작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7FECB9-CBAE-42FC-8796-9E73C43D1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01" b="37544"/>
          <a:stretch/>
        </p:blipFill>
        <p:spPr>
          <a:xfrm>
            <a:off x="854242" y="946484"/>
            <a:ext cx="8062607" cy="523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80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63794"/>
            <a:ext cx="10840453" cy="5813169"/>
          </a:xfrm>
        </p:spPr>
        <p:txBody>
          <a:bodyPr/>
          <a:lstStyle/>
          <a:p>
            <a:r>
              <a:rPr lang="en-US" altLang="ko-KR" dirty="0"/>
              <a:t>06 00 </a:t>
            </a:r>
            <a:r>
              <a:rPr lang="ko-KR" altLang="en-US" dirty="0"/>
              <a:t>라우팅 알고리즘은 네트워크에서 돈다</a:t>
            </a:r>
            <a:r>
              <a:rPr lang="en-US" altLang="ko-KR" dirty="0"/>
              <a:t>/</a:t>
            </a:r>
            <a:r>
              <a:rPr lang="ko-KR" altLang="en-US" dirty="0"/>
              <a:t> 이후 </a:t>
            </a:r>
            <a:r>
              <a:rPr lang="en-US" altLang="ko-KR" dirty="0"/>
              <a:t>4</a:t>
            </a:r>
            <a:r>
              <a:rPr lang="ko-KR" altLang="en-US" dirty="0"/>
              <a:t>장 복습해줌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2403DE-3E65-44E0-A1CD-53F098B82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09" t="23226" r="8900" b="44373"/>
          <a:stretch/>
        </p:blipFill>
        <p:spPr>
          <a:xfrm>
            <a:off x="272845" y="875070"/>
            <a:ext cx="11080955" cy="581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8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09 50 </a:t>
            </a:r>
            <a:r>
              <a:rPr lang="ko-KR" altLang="en-US" dirty="0"/>
              <a:t>인텔은 고속 스위칭 패브릭이 없기 때문</a:t>
            </a:r>
            <a:endParaRPr lang="en-US" altLang="ko-KR" dirty="0"/>
          </a:p>
          <a:p>
            <a:r>
              <a:rPr lang="en-US" altLang="ko-KR" dirty="0"/>
              <a:t>10 20 </a:t>
            </a:r>
            <a:r>
              <a:rPr lang="ko-KR" altLang="en-US" dirty="0"/>
              <a:t>라우터 출력 포트에서 큐잉 지연 발생</a:t>
            </a:r>
            <a:endParaRPr lang="en-US" altLang="ko-KR" dirty="0"/>
          </a:p>
          <a:p>
            <a:r>
              <a:rPr lang="ko-KR" altLang="en-US" dirty="0"/>
              <a:t>포워딩은 목적지 포트 몇 번으로 토스해줄 것인가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13 00 </a:t>
            </a:r>
            <a:r>
              <a:rPr lang="ko-KR" altLang="en-US" dirty="0"/>
              <a:t>바로 이건 </a:t>
            </a:r>
            <a:r>
              <a:rPr lang="en-US" altLang="ko-KR" dirty="0"/>
              <a:t>5-8</a:t>
            </a:r>
            <a:r>
              <a:rPr lang="ko-KR" altLang="en-US" dirty="0"/>
              <a:t>에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13 50 </a:t>
            </a:r>
            <a:r>
              <a:rPr lang="ko-KR" altLang="en-US" dirty="0"/>
              <a:t>포워딩 테이블의 구조 </a:t>
            </a:r>
            <a:r>
              <a:rPr lang="en-US" altLang="ko-KR" dirty="0"/>
              <a:t>4-16</a:t>
            </a:r>
          </a:p>
          <a:p>
            <a:endParaRPr lang="en-US" altLang="ko-KR" dirty="0"/>
          </a:p>
          <a:p>
            <a:r>
              <a:rPr lang="en-US" altLang="ko-KR" dirty="0"/>
              <a:t>15 25 5-17</a:t>
            </a:r>
          </a:p>
          <a:p>
            <a:r>
              <a:rPr lang="en-US" altLang="ko-KR" dirty="0"/>
              <a:t>16 05 </a:t>
            </a:r>
            <a:r>
              <a:rPr lang="ko-KR" altLang="en-US" dirty="0"/>
              <a:t>메모리 경유 스위칭 </a:t>
            </a:r>
            <a:r>
              <a:rPr lang="en-US" altLang="ko-KR" dirty="0"/>
              <a:t>4-19</a:t>
            </a:r>
          </a:p>
          <a:p>
            <a:r>
              <a:rPr lang="en-US" altLang="ko-KR" dirty="0"/>
              <a:t>17 15 4-21</a:t>
            </a:r>
          </a:p>
          <a:p>
            <a:r>
              <a:rPr lang="en-US" altLang="ko-KR" dirty="0"/>
              <a:t>18 00 </a:t>
            </a:r>
            <a:r>
              <a:rPr lang="ko-KR" altLang="en-US" dirty="0"/>
              <a:t>입력 포트 큐잉 </a:t>
            </a:r>
            <a:r>
              <a:rPr lang="en-US" altLang="ko-KR" dirty="0"/>
              <a:t>4-22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D20130-310F-48AA-9922-57905CE5E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009" y="2141108"/>
            <a:ext cx="1783235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8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이제 시작 </a:t>
            </a:r>
            <a:r>
              <a:rPr lang="en-US" altLang="ko-KR" dirty="0"/>
              <a:t>18 35 </a:t>
            </a:r>
            <a:r>
              <a:rPr lang="ko-KR" altLang="en-US" dirty="0"/>
              <a:t>출력 포트 </a:t>
            </a:r>
            <a:r>
              <a:rPr lang="en-US" altLang="ko-KR" dirty="0"/>
              <a:t>4-23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큐잉 지연은 여기서 발생한다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패킷 버퍼 자리에 온다</a:t>
            </a:r>
            <a:r>
              <a:rPr lang="en-US" altLang="ko-KR" dirty="0"/>
              <a:t>. </a:t>
            </a:r>
            <a:r>
              <a:rPr lang="ko-KR" altLang="en-US" dirty="0"/>
              <a:t>여기에서 기다린다</a:t>
            </a:r>
            <a:r>
              <a:rPr lang="en-US" altLang="ko-KR" dirty="0"/>
              <a:t>. -&gt; </a:t>
            </a:r>
            <a:r>
              <a:rPr lang="ko-KR" altLang="en-US" dirty="0"/>
              <a:t>아무도 없으면 바로 간다</a:t>
            </a:r>
            <a:r>
              <a:rPr lang="en-US" altLang="ko-KR" dirty="0"/>
              <a:t>. -&gt; </a:t>
            </a:r>
            <a:r>
              <a:rPr lang="ko-KR" altLang="en-US" dirty="0"/>
              <a:t>만약 도착했는데 여러 사람이 기다린다</a:t>
            </a:r>
            <a:r>
              <a:rPr lang="en-US" altLang="ko-KR" dirty="0"/>
              <a:t>. -&gt; </a:t>
            </a:r>
            <a:r>
              <a:rPr lang="ko-KR" altLang="en-US" dirty="0"/>
              <a:t>기다리다가 순번이 오면 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여기서 기다리는 시간이 큐잉 지연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여러 개의 데이터들이 패킷 버퍼에 모인다 나가는 출구는 하나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병목 현상 발생 </a:t>
            </a:r>
            <a:r>
              <a:rPr lang="en-US" altLang="ko-KR" dirty="0"/>
              <a:t>-&gt; </a:t>
            </a:r>
            <a:r>
              <a:rPr lang="ko-KR" altLang="en-US" dirty="0"/>
              <a:t>버퍼링 필요</a:t>
            </a:r>
            <a:endParaRPr lang="en-US" altLang="ko-KR" dirty="0"/>
          </a:p>
          <a:p>
            <a:r>
              <a:rPr lang="ko-KR" altLang="en-US" dirty="0"/>
              <a:t>도착한 것들 중에 누구를 먼저 보낼 것인가 </a:t>
            </a:r>
            <a:r>
              <a:rPr lang="en-US" altLang="ko-KR" dirty="0"/>
              <a:t>-&gt; </a:t>
            </a:r>
            <a:r>
              <a:rPr lang="ko-KR" altLang="en-US" dirty="0"/>
              <a:t>정책 </a:t>
            </a:r>
            <a:r>
              <a:rPr lang="en-US" altLang="ko-KR" dirty="0"/>
              <a:t>-&gt; </a:t>
            </a:r>
            <a:r>
              <a:rPr lang="ko-KR" altLang="en-US" dirty="0"/>
              <a:t>스케줄링 규칙</a:t>
            </a:r>
            <a:r>
              <a:rPr lang="en-US" altLang="ko-KR" dirty="0"/>
              <a:t> -&gt; </a:t>
            </a:r>
            <a:r>
              <a:rPr lang="ko-KR" altLang="en-US" dirty="0"/>
              <a:t>최대 성능 </a:t>
            </a:r>
            <a:r>
              <a:rPr lang="en-US" altLang="ko-KR" dirty="0"/>
              <a:t>, </a:t>
            </a:r>
            <a:r>
              <a:rPr lang="ko-KR" altLang="en-US" dirty="0"/>
              <a:t>네트워크 중립성 감안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6ACE2D-BCC7-44C9-A642-DA4D55C748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34" t="23513" r="37766" b="63728"/>
          <a:stretch/>
        </p:blipFill>
        <p:spPr>
          <a:xfrm>
            <a:off x="6626942" y="5191432"/>
            <a:ext cx="2458064" cy="148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55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24 40 </a:t>
            </a:r>
            <a:r>
              <a:rPr lang="ko-KR" altLang="en-US" dirty="0"/>
              <a:t>출력 포트 큐잉 </a:t>
            </a:r>
            <a:r>
              <a:rPr lang="en-US" altLang="ko-KR" dirty="0"/>
              <a:t>4- 24</a:t>
            </a:r>
          </a:p>
          <a:p>
            <a:endParaRPr lang="en-US" altLang="ko-KR" dirty="0"/>
          </a:p>
          <a:p>
            <a:r>
              <a:rPr lang="en-US" altLang="ko-KR" dirty="0"/>
              <a:t>27 10 </a:t>
            </a:r>
            <a:r>
              <a:rPr lang="ko-KR" altLang="en-US" dirty="0"/>
              <a:t>한 개의 패킷 얘기 </a:t>
            </a:r>
            <a:r>
              <a:rPr lang="en-US" altLang="ko-KR" dirty="0"/>
              <a:t>4-24 </a:t>
            </a:r>
            <a:r>
              <a:rPr lang="ko-KR" altLang="en-US" dirty="0"/>
              <a:t>오른쪽 위</a:t>
            </a:r>
            <a:endParaRPr lang="en-US" altLang="ko-KR" dirty="0"/>
          </a:p>
          <a:p>
            <a:r>
              <a:rPr lang="ko-KR" altLang="en-US" dirty="0"/>
              <a:t>연구하신 분 결과 </a:t>
            </a:r>
            <a:r>
              <a:rPr lang="en-US" altLang="ko-KR" dirty="0"/>
              <a:t>4-25</a:t>
            </a:r>
          </a:p>
          <a:p>
            <a:endParaRPr lang="en-US" altLang="ko-KR" dirty="0"/>
          </a:p>
          <a:p>
            <a:r>
              <a:rPr lang="en-US" altLang="ko-KR" dirty="0"/>
              <a:t>30 35 </a:t>
            </a:r>
            <a:r>
              <a:rPr lang="ko-KR" altLang="en-US" dirty="0"/>
              <a:t>스케줄링 메커니즘 </a:t>
            </a:r>
            <a:r>
              <a:rPr lang="en-US" altLang="ko-KR" dirty="0"/>
              <a:t>2-26</a:t>
            </a:r>
          </a:p>
          <a:p>
            <a:r>
              <a:rPr lang="en-US" altLang="ko-KR" dirty="0"/>
              <a:t>-&gt;</a:t>
            </a:r>
            <a:r>
              <a:rPr lang="ko-KR" altLang="en-US" dirty="0"/>
              <a:t>버퍼는 제한 되어있고 많이 들어오면 버리기 때문에 생긴 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-&gt; </a:t>
            </a:r>
            <a:r>
              <a:rPr lang="ko-KR" altLang="en-US" dirty="0"/>
              <a:t>폐기정책</a:t>
            </a:r>
            <a:r>
              <a:rPr lang="en-US" altLang="ko-KR" dirty="0"/>
              <a:t>: </a:t>
            </a:r>
            <a:r>
              <a:rPr lang="ko-KR" altLang="en-US" dirty="0"/>
              <a:t>꼬리 자르기</a:t>
            </a:r>
            <a:r>
              <a:rPr lang="en-US" altLang="ko-KR" dirty="0"/>
              <a:t>, </a:t>
            </a:r>
            <a:r>
              <a:rPr lang="ko-KR" altLang="en-US" dirty="0"/>
              <a:t>우선 순위</a:t>
            </a:r>
            <a:r>
              <a:rPr lang="en-US" altLang="ko-KR" dirty="0"/>
              <a:t>, </a:t>
            </a:r>
            <a:r>
              <a:rPr lang="ko-KR" altLang="en-US" dirty="0"/>
              <a:t>임의 </a:t>
            </a:r>
            <a:r>
              <a:rPr lang="en-US" altLang="ko-KR" dirty="0"/>
              <a:t>(</a:t>
            </a:r>
            <a:r>
              <a:rPr lang="ko-KR" altLang="en-US" dirty="0"/>
              <a:t>우선 순위가 많다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en-US" altLang="ko-KR" dirty="0"/>
              <a:t>33 15 </a:t>
            </a:r>
            <a:r>
              <a:rPr lang="ko-KR" altLang="en-US" dirty="0"/>
              <a:t>우선순위 </a:t>
            </a:r>
            <a:r>
              <a:rPr lang="en-US" altLang="ko-KR" dirty="0"/>
              <a:t>4-27</a:t>
            </a:r>
          </a:p>
          <a:p>
            <a:r>
              <a:rPr lang="en-US" altLang="ko-KR" dirty="0"/>
              <a:t>(35 40)</a:t>
            </a:r>
            <a:r>
              <a:rPr lang="ko-KR" altLang="en-US" dirty="0"/>
              <a:t>참고</a:t>
            </a:r>
            <a:r>
              <a:rPr lang="en-US" altLang="ko-KR" dirty="0"/>
              <a:t>-&gt;  IP </a:t>
            </a:r>
            <a:r>
              <a:rPr lang="ko-KR" altLang="en-US" dirty="0"/>
              <a:t>데이터그램 형식 </a:t>
            </a:r>
            <a:r>
              <a:rPr lang="en-US" altLang="ko-KR" dirty="0"/>
              <a:t>4-32 </a:t>
            </a:r>
            <a:r>
              <a:rPr lang="ko-KR" altLang="en-US" dirty="0"/>
              <a:t>여기엔 규칙 없다</a:t>
            </a:r>
            <a:endParaRPr lang="en-US" altLang="ko-KR" dirty="0"/>
          </a:p>
          <a:p>
            <a:r>
              <a:rPr lang="en-US" altLang="ko-KR" dirty="0"/>
              <a:t>-&gt; IP</a:t>
            </a:r>
            <a:r>
              <a:rPr lang="ko-KR" altLang="en-US" dirty="0"/>
              <a:t> 송수신 주소</a:t>
            </a:r>
            <a:r>
              <a:rPr lang="en-US" altLang="ko-KR" dirty="0"/>
              <a:t>, </a:t>
            </a:r>
            <a:r>
              <a:rPr lang="ko-KR" altLang="en-US" dirty="0"/>
              <a:t>포트 번호</a:t>
            </a:r>
            <a:r>
              <a:rPr lang="en-US" altLang="ko-KR" dirty="0"/>
              <a:t>, </a:t>
            </a:r>
            <a:r>
              <a:rPr lang="ko-KR" altLang="en-US" dirty="0"/>
              <a:t>사전 정해진 규칙</a:t>
            </a:r>
          </a:p>
        </p:txBody>
      </p:sp>
    </p:spTree>
    <p:extLst>
      <p:ext uri="{BB962C8B-B14F-4D97-AF65-F5344CB8AC3E}">
        <p14:creationId xmlns:p14="http://schemas.microsoft.com/office/powerpoint/2010/main" val="3018238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37 00 </a:t>
            </a:r>
            <a:r>
              <a:rPr lang="ko-KR" altLang="en-US" dirty="0"/>
              <a:t>스케줄링 정책</a:t>
            </a:r>
            <a:r>
              <a:rPr lang="en-US" altLang="ko-KR" dirty="0"/>
              <a:t>: </a:t>
            </a:r>
            <a:r>
              <a:rPr lang="ko-KR" altLang="en-US" dirty="0"/>
              <a:t>계속 </a:t>
            </a:r>
            <a:r>
              <a:rPr lang="en-US" altLang="ko-KR" dirty="0"/>
              <a:t>4-28</a:t>
            </a:r>
          </a:p>
          <a:p>
            <a:pPr marL="0" indent="0">
              <a:buNone/>
            </a:pPr>
            <a:r>
              <a:rPr lang="ko-KR" altLang="en-US" dirty="0"/>
              <a:t>라운드 로빈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37 35 </a:t>
            </a:r>
            <a:r>
              <a:rPr lang="ko-KR" altLang="en-US" dirty="0"/>
              <a:t>가장 일반적인 방법 </a:t>
            </a:r>
            <a:r>
              <a:rPr lang="en-US" altLang="ko-KR" dirty="0"/>
              <a:t>-&gt; </a:t>
            </a:r>
            <a:r>
              <a:rPr lang="ko-KR" altLang="en-US" dirty="0"/>
              <a:t>가중치 공정 큐잉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나가는 확률이 다르다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각각 패킷의 큐잉 지연은 매번 다르다</a:t>
            </a:r>
            <a:r>
              <a:rPr lang="en-US" altLang="ko-KR" dirty="0"/>
              <a:t>. -&gt; </a:t>
            </a:r>
            <a:r>
              <a:rPr lang="ko-KR" altLang="en-US" dirty="0"/>
              <a:t>큐잉 지연을 예측</a:t>
            </a:r>
            <a:r>
              <a:rPr lang="en-US" altLang="ko-KR" dirty="0"/>
              <a:t>x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63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40 49 </a:t>
            </a:r>
            <a:r>
              <a:rPr lang="ko-KR" altLang="en-US" dirty="0"/>
              <a:t>큰 개요 </a:t>
            </a:r>
            <a:r>
              <a:rPr lang="en-US" altLang="ko-KR" dirty="0"/>
              <a:t>4-31</a:t>
            </a:r>
          </a:p>
          <a:p>
            <a:r>
              <a:rPr lang="en-US" altLang="ko-KR" dirty="0"/>
              <a:t>42 00 IP </a:t>
            </a:r>
            <a:r>
              <a:rPr lang="ko-KR" altLang="en-US" dirty="0"/>
              <a:t>데이터그램 </a:t>
            </a:r>
            <a:r>
              <a:rPr lang="en-US" altLang="ko-KR" dirty="0"/>
              <a:t>4-32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익숙한 단어 </a:t>
            </a:r>
            <a:r>
              <a:rPr lang="en-US" altLang="ko-KR" dirty="0"/>
              <a:t>head length</a:t>
            </a:r>
          </a:p>
          <a:p>
            <a:r>
              <a:rPr lang="ko-KR" altLang="en-US" dirty="0"/>
              <a:t>옵션 위 까지가 헤더다</a:t>
            </a:r>
            <a:endParaRPr lang="en-US" altLang="ko-KR" dirty="0"/>
          </a:p>
          <a:p>
            <a:r>
              <a:rPr lang="en-US" altLang="ko-KR" dirty="0"/>
              <a:t>Length</a:t>
            </a:r>
            <a:r>
              <a:rPr lang="ko-KR" altLang="en-US" dirty="0"/>
              <a:t>는 전체 길이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프로토콜 버전 넘버 </a:t>
            </a:r>
            <a:r>
              <a:rPr lang="en-US" altLang="ko-KR" dirty="0"/>
              <a:t>-&gt; </a:t>
            </a:r>
            <a:r>
              <a:rPr lang="en-US" altLang="ko-KR" dirty="0" err="1"/>
              <a:t>ver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생존 시간 </a:t>
            </a:r>
            <a:r>
              <a:rPr lang="en-US" altLang="ko-KR" dirty="0"/>
              <a:t>-&gt; </a:t>
            </a:r>
            <a:r>
              <a:rPr lang="ko-KR" altLang="en-US" dirty="0"/>
              <a:t>앞에 라우터가 몇 개 있다고 가정할 때</a:t>
            </a:r>
            <a:r>
              <a:rPr lang="en-US" altLang="ko-KR" dirty="0"/>
              <a:t>-&gt;</a:t>
            </a:r>
            <a:r>
              <a:rPr lang="ko-KR" altLang="en-US" dirty="0"/>
              <a:t>라우터를 거칠 때마다 하나씩 숫자를 깐다 </a:t>
            </a:r>
            <a:r>
              <a:rPr lang="en-US" altLang="ko-KR" dirty="0"/>
              <a:t>-&gt; </a:t>
            </a:r>
            <a:r>
              <a:rPr lang="ko-KR" altLang="en-US" dirty="0"/>
              <a:t>패킷이 갈 수 있는 거리를 제한 한다</a:t>
            </a:r>
            <a:r>
              <a:rPr lang="en-US" altLang="ko-KR" dirty="0"/>
              <a:t>. -&gt;  </a:t>
            </a:r>
            <a:r>
              <a:rPr lang="ko-KR" altLang="en-US" dirty="0"/>
              <a:t>패킷이 갈 수 있는 거리를 말한다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3039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2DE25D-5A8B-4EB0-BACB-D47B77BD5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39" r="-214" b="43158"/>
          <a:stretch/>
        </p:blipFill>
        <p:spPr>
          <a:xfrm>
            <a:off x="716881" y="962525"/>
            <a:ext cx="10515599" cy="579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61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4 44 4-31 </a:t>
            </a:r>
            <a:r>
              <a:rPr lang="ko-KR" altLang="en-US" dirty="0"/>
              <a:t>인터넷 네트워크 계층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라우팅 프로토콜 </a:t>
            </a:r>
            <a:r>
              <a:rPr lang="en-US" altLang="ko-KR" dirty="0"/>
              <a:t>-&gt; RIP, OSPF, BGP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IP </a:t>
            </a:r>
            <a:r>
              <a:rPr lang="ko-KR" altLang="en-US" dirty="0"/>
              <a:t>프로토콜에서 알아야 할 것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ICMM </a:t>
            </a:r>
            <a:r>
              <a:rPr lang="ko-KR" altLang="en-US" dirty="0"/>
              <a:t>프로토콜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오늘은 </a:t>
            </a:r>
            <a:r>
              <a:rPr lang="en-US" altLang="ko-KR" dirty="0"/>
              <a:t>IP</a:t>
            </a:r>
            <a:r>
              <a:rPr lang="ko-KR" altLang="en-US" dirty="0"/>
              <a:t>프로토콜까지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399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6 30 4-32 IP</a:t>
            </a:r>
            <a:r>
              <a:rPr lang="ko-KR" altLang="en-US" dirty="0"/>
              <a:t>데이터 그램 형식</a:t>
            </a:r>
            <a:endParaRPr lang="en-US" altLang="ko-KR" dirty="0"/>
          </a:p>
          <a:p>
            <a:r>
              <a:rPr lang="en-US" altLang="ko-KR" dirty="0"/>
              <a:t>IPV4 </a:t>
            </a:r>
            <a:r>
              <a:rPr lang="ko-KR" altLang="en-US" dirty="0"/>
              <a:t>냐 </a:t>
            </a:r>
            <a:r>
              <a:rPr lang="en-US" altLang="ko-KR" dirty="0"/>
              <a:t>IPV6 </a:t>
            </a:r>
            <a:r>
              <a:rPr lang="ko-KR" altLang="en-US" dirty="0"/>
              <a:t>이냐를 구별할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Time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live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를 예를 들어 </a:t>
            </a:r>
            <a:r>
              <a:rPr lang="en-US" altLang="ko-KR" dirty="0"/>
              <a:t>4</a:t>
            </a:r>
            <a:r>
              <a:rPr lang="ko-KR" altLang="en-US" dirty="0"/>
              <a:t>라고 세팅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에서 하나 까서 </a:t>
            </a:r>
            <a:r>
              <a:rPr lang="en-US" altLang="ko-KR" dirty="0"/>
              <a:t>3 -&gt; </a:t>
            </a:r>
            <a:r>
              <a:rPr lang="ko-KR" altLang="en-US" dirty="0"/>
              <a:t>하나 까서 </a:t>
            </a:r>
            <a:r>
              <a:rPr lang="en-US" altLang="ko-KR" dirty="0"/>
              <a:t>2</a:t>
            </a:r>
            <a:r>
              <a:rPr lang="ko-KR" altLang="en-US" dirty="0"/>
              <a:t>로 </a:t>
            </a:r>
            <a:r>
              <a:rPr lang="en-US" altLang="ko-KR" dirty="0"/>
              <a:t>-&gt; 2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/>
              <a:t>로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나쁜 케이스 </a:t>
            </a:r>
            <a:r>
              <a:rPr lang="en-US" altLang="ko-KR" dirty="0"/>
              <a:t>-&gt; 2</a:t>
            </a:r>
            <a:r>
              <a:rPr lang="ko-KR" altLang="en-US" dirty="0"/>
              <a:t>를 보내고 </a:t>
            </a:r>
            <a:r>
              <a:rPr lang="en-US" altLang="ko-KR" dirty="0"/>
              <a:t>-&gt; 2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로 까고 </a:t>
            </a:r>
            <a:r>
              <a:rPr lang="en-US" altLang="ko-KR" dirty="0"/>
              <a:t>-&gt; 1</a:t>
            </a:r>
            <a:r>
              <a:rPr lang="ko-KR" altLang="en-US" dirty="0"/>
              <a:t>을 </a:t>
            </a:r>
            <a:r>
              <a:rPr lang="en-US" altLang="ko-KR" dirty="0"/>
              <a:t>0</a:t>
            </a:r>
            <a:r>
              <a:rPr lang="ko-KR" altLang="en-US" dirty="0"/>
              <a:t>으로 깐다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-&gt; 0</a:t>
            </a:r>
            <a:r>
              <a:rPr lang="ko-KR" altLang="en-US" dirty="0"/>
              <a:t>은 더 이상 보내지 말라는 뜻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데이터 가 이동 가능한 거리를 제한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F3147-C7B8-4EE4-A43A-ADC2D4701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70" t="21520" r="28479" b="60936"/>
          <a:stretch/>
        </p:blipFill>
        <p:spPr>
          <a:xfrm>
            <a:off x="6833937" y="4203031"/>
            <a:ext cx="3994484" cy="245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03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10 50 -&gt; </a:t>
            </a:r>
            <a:r>
              <a:rPr lang="ko-KR" altLang="en-US" dirty="0"/>
              <a:t>데이터 그램 단편화</a:t>
            </a:r>
            <a:r>
              <a:rPr lang="en-US" altLang="ko-KR" dirty="0"/>
              <a:t>, </a:t>
            </a:r>
            <a:r>
              <a:rPr lang="ko-KR" altLang="en-US" dirty="0"/>
              <a:t>재결합에 사용된다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옵션 </a:t>
            </a:r>
            <a:r>
              <a:rPr lang="en-US" altLang="ko-KR" dirty="0"/>
              <a:t>-&gt; </a:t>
            </a:r>
            <a:r>
              <a:rPr lang="ko-KR" altLang="en-US" dirty="0"/>
              <a:t>특별한 정보 </a:t>
            </a:r>
            <a:r>
              <a:rPr lang="en-US" altLang="ko-KR" dirty="0"/>
              <a:t>, </a:t>
            </a:r>
            <a:r>
              <a:rPr lang="ko-KR" altLang="en-US" dirty="0"/>
              <a:t>많이 사용은 안함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데이터 위가 </a:t>
            </a:r>
            <a:r>
              <a:rPr lang="en-US" altLang="ko-KR" dirty="0"/>
              <a:t>20</a:t>
            </a:r>
            <a:r>
              <a:rPr lang="ko-KR" altLang="en-US" dirty="0"/>
              <a:t>바이트로 구성된다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79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ko-KR" altLang="en-US" dirty="0"/>
              <a:t>컴퓨터 응용 계층 추가자료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IGRO OSPF RIP </a:t>
            </a:r>
            <a:r>
              <a:rPr lang="ko-KR" altLang="en-US" dirty="0"/>
              <a:t>이 </a:t>
            </a:r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/>
              <a:t>(12 00)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FA05A7-AE22-49D3-9196-AE25E3E2E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21" y="1934250"/>
            <a:ext cx="6422958" cy="484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81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12 35 IP </a:t>
            </a:r>
            <a:r>
              <a:rPr lang="ko-KR" altLang="en-US" dirty="0"/>
              <a:t>단편화 재결합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4-33</a:t>
            </a:r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큰 하나가 작은 </a:t>
            </a:r>
            <a:r>
              <a:rPr lang="en-US" altLang="ko-KR" dirty="0"/>
              <a:t>3</a:t>
            </a:r>
            <a:r>
              <a:rPr lang="ko-KR" altLang="en-US" dirty="0"/>
              <a:t>개로 분할된 걸 </a:t>
            </a:r>
            <a:r>
              <a:rPr lang="ko-KR" altLang="en-US" b="1" dirty="0"/>
              <a:t>단편화</a:t>
            </a:r>
            <a:r>
              <a:rPr lang="ko-KR" altLang="en-US" dirty="0"/>
              <a:t> 라고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하나로 완성하는 것이 </a:t>
            </a:r>
            <a:r>
              <a:rPr lang="ko-KR" altLang="en-US" b="1" dirty="0"/>
              <a:t>재결합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왜 갈라지는가</a:t>
            </a:r>
            <a:r>
              <a:rPr lang="en-US" altLang="ko-KR" dirty="0"/>
              <a:t>? MTU  </a:t>
            </a:r>
            <a:r>
              <a:rPr lang="ko-KR" altLang="en-US" dirty="0"/>
              <a:t>때문에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MTU</a:t>
            </a:r>
            <a:r>
              <a:rPr lang="ko-KR" altLang="en-US" dirty="0"/>
              <a:t>는 통신사가 보낼 수 있는 데이터의 최대 길이를 정한 것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1" dirty="0" err="1">
                <a:solidFill>
                  <a:srgbClr val="FF0000"/>
                </a:solidFill>
              </a:rPr>
              <a:t>특이한거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-&gt; </a:t>
            </a:r>
            <a:r>
              <a:rPr lang="ko-KR" altLang="en-US" b="1" dirty="0">
                <a:solidFill>
                  <a:srgbClr val="FF0000"/>
                </a:solidFill>
              </a:rPr>
              <a:t>라우터를 통해 분할된다</a:t>
            </a:r>
            <a:r>
              <a:rPr lang="en-US" altLang="ko-KR" b="1" dirty="0">
                <a:solidFill>
                  <a:srgbClr val="FF0000"/>
                </a:solidFill>
              </a:rPr>
              <a:t>. -&gt; </a:t>
            </a:r>
            <a:r>
              <a:rPr lang="ko-KR" altLang="en-US" b="1" dirty="0">
                <a:solidFill>
                  <a:srgbClr val="FF0000"/>
                </a:solidFill>
              </a:rPr>
              <a:t>라우터에서 재결합을 못하게 하였다</a:t>
            </a:r>
            <a:r>
              <a:rPr lang="en-US" altLang="ko-KR" b="1" dirty="0">
                <a:solidFill>
                  <a:srgbClr val="FF0000"/>
                </a:solidFill>
              </a:rPr>
              <a:t>. -&gt; </a:t>
            </a:r>
            <a:r>
              <a:rPr lang="ko-KR" altLang="en-US" b="1" dirty="0">
                <a:solidFill>
                  <a:srgbClr val="FF0000"/>
                </a:solidFill>
              </a:rPr>
              <a:t>라우터는 매우 바빠서 부담을 덜어주기 위해서 </a:t>
            </a:r>
            <a:r>
              <a:rPr lang="en-US" altLang="ko-KR" b="1" dirty="0">
                <a:solidFill>
                  <a:srgbClr val="FF0000"/>
                </a:solidFill>
              </a:rPr>
              <a:t>-&gt; </a:t>
            </a:r>
            <a:r>
              <a:rPr lang="ko-KR" altLang="en-US" b="1" dirty="0">
                <a:solidFill>
                  <a:srgbClr val="FF0000"/>
                </a:solidFill>
              </a:rPr>
              <a:t>컴퓨터가 재결합을 책임진다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876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15 45 4-34</a:t>
            </a:r>
          </a:p>
          <a:p>
            <a:r>
              <a:rPr lang="en-US" altLang="ko-KR" dirty="0"/>
              <a:t>IP </a:t>
            </a:r>
            <a:r>
              <a:rPr lang="ko-KR" altLang="en-US" dirty="0"/>
              <a:t>단편화</a:t>
            </a:r>
            <a:r>
              <a:rPr lang="en-US" altLang="ko-KR" dirty="0"/>
              <a:t>, </a:t>
            </a:r>
            <a:r>
              <a:rPr lang="ko-KR" altLang="en-US" dirty="0"/>
              <a:t>재결합 예제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MTU 1500 -&gt; </a:t>
            </a:r>
            <a:r>
              <a:rPr lang="ko-KR" altLang="en-US" dirty="0"/>
              <a:t>보내는 쪽에서는 이 숫자를 맞춰서 보내야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아니면 </a:t>
            </a:r>
            <a:r>
              <a:rPr lang="ko-KR" altLang="en-US" dirty="0" err="1"/>
              <a:t>짤리기</a:t>
            </a:r>
            <a:r>
              <a:rPr lang="ko-KR" altLang="en-US" dirty="0"/>
              <a:t> 때문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Length</a:t>
            </a:r>
          </a:p>
          <a:p>
            <a:r>
              <a:rPr lang="en-US" altLang="ko-KR" dirty="0"/>
              <a:t>id</a:t>
            </a:r>
          </a:p>
          <a:p>
            <a:pPr marL="0" indent="0">
              <a:buNone/>
            </a:pPr>
            <a:r>
              <a:rPr lang="en-US" altLang="ko-KR" dirty="0" err="1"/>
              <a:t>Fragflag</a:t>
            </a:r>
            <a:r>
              <a:rPr lang="ko-KR" altLang="en-US" dirty="0"/>
              <a:t> 데이터 그램이 분할 되어있냐 아니냐 를 표시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Offset-&gt;</a:t>
            </a:r>
          </a:p>
          <a:p>
            <a:r>
              <a:rPr lang="en-US" altLang="ko-KR" dirty="0"/>
              <a:t>1480</a:t>
            </a:r>
            <a:r>
              <a:rPr lang="ko-KR" altLang="en-US" dirty="0"/>
              <a:t>으로 자른 이유 </a:t>
            </a:r>
            <a:r>
              <a:rPr lang="en-US" altLang="ko-KR" dirty="0"/>
              <a:t>-&gt;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헤더를 붙이면 </a:t>
            </a:r>
            <a:r>
              <a:rPr lang="en-US" altLang="ko-KR" dirty="0"/>
              <a:t>1500</a:t>
            </a:r>
            <a:r>
              <a:rPr lang="ko-KR" altLang="en-US" dirty="0"/>
              <a:t>이 되니까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3062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4 -34 </a:t>
            </a:r>
            <a:r>
              <a:rPr lang="ko-KR" altLang="en-US" dirty="0"/>
              <a:t>계속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출발점의 표시 </a:t>
            </a:r>
            <a:r>
              <a:rPr lang="en-US" altLang="ko-KR" dirty="0"/>
              <a:t>offset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19 55 -&gt; </a:t>
            </a:r>
            <a:r>
              <a:rPr lang="ko-KR" altLang="en-US" dirty="0"/>
              <a:t>왜 </a:t>
            </a:r>
            <a:r>
              <a:rPr lang="en-US" altLang="ko-KR" dirty="0"/>
              <a:t>8</a:t>
            </a:r>
            <a:r>
              <a:rPr lang="ko-KR" altLang="en-US" dirty="0"/>
              <a:t>로 나눌까</a:t>
            </a:r>
            <a:r>
              <a:rPr lang="en-US" altLang="ko-KR" dirty="0"/>
              <a:t>? 4-32</a:t>
            </a:r>
            <a:r>
              <a:rPr lang="ko-KR" altLang="en-US" dirty="0"/>
              <a:t>의 </a:t>
            </a:r>
            <a:r>
              <a:rPr lang="en-US" altLang="ko-KR" dirty="0"/>
              <a:t>fragment offset</a:t>
            </a:r>
            <a:r>
              <a:rPr lang="ko-KR" altLang="en-US" dirty="0"/>
              <a:t> 값이다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좀 어려움 </a:t>
            </a:r>
            <a:r>
              <a:rPr lang="en-US" altLang="ko-KR" dirty="0"/>
              <a:t>-&gt; </a:t>
            </a:r>
            <a:r>
              <a:rPr lang="ko-KR" altLang="en-US" dirty="0" err="1"/>
              <a:t>나올수도</a:t>
            </a:r>
            <a:r>
              <a:rPr lang="ko-KR" altLang="en-US" dirty="0"/>
              <a:t> 있지 않을까</a:t>
            </a:r>
            <a:r>
              <a:rPr lang="en-US" altLang="ko-KR" dirty="0"/>
              <a:t>??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467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24 25 IP </a:t>
            </a:r>
            <a:r>
              <a:rPr lang="ko-KR" altLang="en-US" dirty="0"/>
              <a:t>주소 체계</a:t>
            </a:r>
            <a:endParaRPr lang="en-US" altLang="ko-KR" dirty="0"/>
          </a:p>
          <a:p>
            <a:r>
              <a:rPr lang="ko-KR" altLang="en-US" dirty="0"/>
              <a:t>정말 중요함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D8EA6D-375E-4383-A50D-CB19C5F66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1" r="5751" b="37001"/>
          <a:stretch/>
        </p:blipFill>
        <p:spPr>
          <a:xfrm>
            <a:off x="0" y="1608632"/>
            <a:ext cx="6229364" cy="48855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5C2CC6-F88E-46F3-9A3C-007B44FC94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05" r="2788" b="27018"/>
          <a:stretch/>
        </p:blipFill>
        <p:spPr>
          <a:xfrm>
            <a:off x="6026948" y="1608632"/>
            <a:ext cx="6165052" cy="48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84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31 30 </a:t>
            </a:r>
            <a:r>
              <a:rPr lang="ko-KR" altLang="en-US" dirty="0"/>
              <a:t>라우터들은 문제가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-&gt;</a:t>
            </a:r>
            <a:r>
              <a:rPr lang="ko-KR" altLang="en-US" dirty="0"/>
              <a:t>초창기 라우터들은 </a:t>
            </a:r>
            <a:r>
              <a:rPr lang="en-US" altLang="ko-KR" dirty="0"/>
              <a:t>v4</a:t>
            </a:r>
            <a:r>
              <a:rPr lang="ko-KR" altLang="en-US" dirty="0"/>
              <a:t>로만 설정되는 건데 </a:t>
            </a:r>
            <a:r>
              <a:rPr lang="en-US" altLang="ko-KR" dirty="0"/>
              <a:t>v6</a:t>
            </a:r>
            <a:r>
              <a:rPr lang="ko-KR" altLang="en-US" dirty="0"/>
              <a:t>이 오면 버리게 되어 버린다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-&gt;</a:t>
            </a:r>
            <a:r>
              <a:rPr lang="ko-KR" altLang="en-US" dirty="0"/>
              <a:t>이 장치들을 다 걷어 내기엔 돈이 너무 들어서 못 바꾸고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IP</a:t>
            </a:r>
            <a:r>
              <a:rPr lang="ko-KR" altLang="en-US" dirty="0"/>
              <a:t>주소의 클래스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--&gt;&gt;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35D06A-57C4-4926-84E3-4F2E4AFCC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12" t="13100" r="312" b="30749"/>
          <a:stretch/>
        </p:blipFill>
        <p:spPr>
          <a:xfrm>
            <a:off x="3524250" y="2326105"/>
            <a:ext cx="5924550" cy="443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02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34 50</a:t>
            </a:r>
          </a:p>
          <a:p>
            <a:r>
              <a:rPr lang="en-US" altLang="ko-KR" dirty="0"/>
              <a:t>35 25 -&gt; </a:t>
            </a:r>
            <a:r>
              <a:rPr lang="ko-KR" altLang="en-US" dirty="0"/>
              <a:t>클래스의 의미 </a:t>
            </a:r>
            <a:r>
              <a:rPr lang="en-US" altLang="ko-KR" dirty="0"/>
              <a:t>-&gt; </a:t>
            </a:r>
            <a:r>
              <a:rPr lang="ko-KR" altLang="en-US" dirty="0"/>
              <a:t>주소가 있는데 주소의 달라붙을 수 있는 컴퓨터의 개수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이거 </a:t>
            </a:r>
            <a:r>
              <a:rPr lang="en-US" altLang="ko-KR" b="1" dirty="0">
                <a:solidFill>
                  <a:srgbClr val="FF0000"/>
                </a:solidFill>
              </a:rPr>
              <a:t>ABC </a:t>
            </a:r>
            <a:r>
              <a:rPr lang="ko-KR" altLang="en-US" b="1" dirty="0">
                <a:solidFill>
                  <a:srgbClr val="FF0000"/>
                </a:solidFill>
              </a:rPr>
              <a:t>범위 </a:t>
            </a:r>
            <a:r>
              <a:rPr lang="ko-KR" altLang="en-US" b="1" dirty="0" err="1">
                <a:solidFill>
                  <a:srgbClr val="FF0000"/>
                </a:solidFill>
              </a:rPr>
              <a:t>외워야함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BC9405-B6C9-4EAE-ABF1-0D4961845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5235" r="-1151" b="24912"/>
          <a:stretch/>
        </p:blipFill>
        <p:spPr>
          <a:xfrm>
            <a:off x="5378116" y="1363579"/>
            <a:ext cx="6813884" cy="549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3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37 30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FF0000"/>
                </a:solidFill>
              </a:rPr>
              <a:t>-&gt; </a:t>
            </a:r>
            <a:r>
              <a:rPr lang="ko-KR" altLang="en-US" sz="2000" b="1" dirty="0">
                <a:solidFill>
                  <a:srgbClr val="FF0000"/>
                </a:solidFill>
              </a:rPr>
              <a:t>앞에 </a:t>
            </a:r>
            <a:r>
              <a:rPr lang="en-US" altLang="ko-KR" sz="2000" b="1" dirty="0">
                <a:solidFill>
                  <a:srgbClr val="FF0000"/>
                </a:solidFill>
              </a:rPr>
              <a:t>3</a:t>
            </a:r>
            <a:r>
              <a:rPr lang="ko-KR" altLang="en-US" sz="2000" b="1" dirty="0">
                <a:solidFill>
                  <a:srgbClr val="FF0000"/>
                </a:solidFill>
              </a:rPr>
              <a:t>자리는 네트워크 주소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FF0000"/>
                </a:solidFill>
              </a:rPr>
              <a:t>-&gt; </a:t>
            </a:r>
            <a:r>
              <a:rPr lang="ko-KR" altLang="en-US" sz="2000" b="1" dirty="0">
                <a:solidFill>
                  <a:srgbClr val="FF0000"/>
                </a:solidFill>
              </a:rPr>
              <a:t>뒤에 </a:t>
            </a:r>
            <a:r>
              <a:rPr lang="en-US" altLang="ko-KR" sz="2000" b="1" dirty="0">
                <a:solidFill>
                  <a:srgbClr val="FF0000"/>
                </a:solidFill>
              </a:rPr>
              <a:t>1</a:t>
            </a:r>
            <a:r>
              <a:rPr lang="ko-KR" altLang="en-US" sz="2000" b="1" dirty="0">
                <a:solidFill>
                  <a:srgbClr val="FF0000"/>
                </a:solidFill>
              </a:rPr>
              <a:t>자리가 호스트 주소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192.168.142.23</a:t>
            </a:r>
          </a:p>
          <a:p>
            <a:pPr marL="0" indent="0">
              <a:buNone/>
            </a:pPr>
            <a:r>
              <a:rPr lang="en-US" altLang="ko-KR" dirty="0"/>
              <a:t>-&gt; c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-&gt; 192.168.142</a:t>
            </a:r>
            <a:r>
              <a:rPr lang="ko-KR" altLang="en-US" b="1" dirty="0">
                <a:solidFill>
                  <a:srgbClr val="FF0000"/>
                </a:solidFill>
              </a:rPr>
              <a:t>가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b="1" dirty="0">
                <a:solidFill>
                  <a:srgbClr val="FF0000"/>
                </a:solidFill>
              </a:rPr>
              <a:t>네트워크 주소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-&gt; 23</a:t>
            </a:r>
            <a:r>
              <a:rPr lang="ko-KR" altLang="en-US" b="1" dirty="0">
                <a:solidFill>
                  <a:srgbClr val="FF0000"/>
                </a:solidFill>
              </a:rPr>
              <a:t>이 호스트 주소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b="1" dirty="0">
                <a:solidFill>
                  <a:srgbClr val="FF0000"/>
                </a:solidFill>
              </a:rPr>
              <a:t>사설 주소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FF0000"/>
                </a:solidFill>
              </a:rPr>
              <a:t>첫째로 </a:t>
            </a:r>
            <a:r>
              <a:rPr lang="ko-KR" altLang="en-US" sz="1600" b="1" dirty="0" err="1">
                <a:solidFill>
                  <a:srgbClr val="FF0000"/>
                </a:solidFill>
              </a:rPr>
              <a:t>주소의클래스</a:t>
            </a:r>
            <a:r>
              <a:rPr lang="ko-KR" altLang="en-US" sz="1600" b="1" dirty="0">
                <a:solidFill>
                  <a:srgbClr val="FF0000"/>
                </a:solidFill>
              </a:rPr>
              <a:t> 파악</a:t>
            </a:r>
            <a:r>
              <a:rPr lang="en-US" altLang="ko-KR" sz="1600" b="1" dirty="0">
                <a:solidFill>
                  <a:srgbClr val="FF0000"/>
                </a:solidFill>
              </a:rPr>
              <a:t>(ABC)</a:t>
            </a:r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FF0000"/>
                </a:solidFill>
              </a:rPr>
              <a:t>둘째로 </a:t>
            </a:r>
            <a:r>
              <a:rPr lang="ko-KR" altLang="en-US" sz="1600" b="1" dirty="0" err="1">
                <a:solidFill>
                  <a:srgbClr val="FF0000"/>
                </a:solidFill>
              </a:rPr>
              <a:t>어디까지가</a:t>
            </a:r>
            <a:r>
              <a:rPr lang="ko-KR" altLang="en-US" sz="1600" b="1" dirty="0">
                <a:solidFill>
                  <a:srgbClr val="FF0000"/>
                </a:solidFill>
              </a:rPr>
              <a:t> 네트워크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 err="1">
                <a:solidFill>
                  <a:srgbClr val="FF0000"/>
                </a:solidFill>
              </a:rPr>
              <a:t>어디까지가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FF0000"/>
                </a:solidFill>
              </a:rPr>
              <a:t>호스트 주소인지 알아야 한다</a:t>
            </a:r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F72850-DA4D-476A-8E90-C267C5AC5C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72" r="8518" b="36141"/>
          <a:stretch/>
        </p:blipFill>
        <p:spPr>
          <a:xfrm>
            <a:off x="4711365" y="377625"/>
            <a:ext cx="6849941" cy="624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16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41 05 </a:t>
            </a:r>
            <a:r>
              <a:rPr lang="ko-KR" altLang="en-US" dirty="0"/>
              <a:t>공인과 사설 주소</a:t>
            </a:r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공인 주소 </a:t>
            </a:r>
            <a:r>
              <a:rPr lang="en-US" altLang="ko-KR" b="1" dirty="0">
                <a:solidFill>
                  <a:srgbClr val="FF0000"/>
                </a:solidFill>
              </a:rPr>
              <a:t>-&gt;  </a:t>
            </a:r>
            <a:r>
              <a:rPr lang="ko-KR" altLang="en-US" b="1" dirty="0">
                <a:solidFill>
                  <a:srgbClr val="FF0000"/>
                </a:solidFill>
              </a:rPr>
              <a:t>외부에서 </a:t>
            </a:r>
            <a:r>
              <a:rPr lang="ko-KR" altLang="en-US" b="1" dirty="0" err="1">
                <a:solidFill>
                  <a:srgbClr val="FF0000"/>
                </a:solidFill>
              </a:rPr>
              <a:t>돈주고</a:t>
            </a:r>
            <a:r>
              <a:rPr lang="ko-KR" altLang="en-US" b="1" dirty="0">
                <a:solidFill>
                  <a:srgbClr val="FF0000"/>
                </a:solidFill>
              </a:rPr>
              <a:t> 사온 고정 주소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sz="1800" b="1" dirty="0">
                <a:solidFill>
                  <a:srgbClr val="FF0000"/>
                </a:solidFill>
              </a:rPr>
              <a:t>-&gt; </a:t>
            </a:r>
            <a:r>
              <a:rPr lang="ko-KR" altLang="en-US" sz="1800" b="1" dirty="0">
                <a:solidFill>
                  <a:srgbClr val="FF0000"/>
                </a:solidFill>
              </a:rPr>
              <a:t>보통 서버들은 공인 주소를 쓴다</a:t>
            </a:r>
            <a:r>
              <a:rPr lang="en-US" altLang="ko-KR" sz="1800" b="1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800" b="1" dirty="0">
                <a:solidFill>
                  <a:srgbClr val="FF0000"/>
                </a:solidFill>
              </a:rPr>
              <a:t>-&gt; </a:t>
            </a:r>
            <a:r>
              <a:rPr lang="ko-KR" altLang="en-US" sz="1800" b="1" dirty="0">
                <a:solidFill>
                  <a:srgbClr val="FF0000"/>
                </a:solidFill>
              </a:rPr>
              <a:t>아래의 라우터는 외부에 </a:t>
            </a:r>
            <a:r>
              <a:rPr lang="ko-KR" altLang="en-US" sz="1800" b="1" dirty="0" err="1">
                <a:solidFill>
                  <a:srgbClr val="FF0000"/>
                </a:solidFill>
              </a:rPr>
              <a:t>연결되어있어야</a:t>
            </a:r>
            <a:r>
              <a:rPr lang="ko-KR" altLang="en-US" sz="1800" b="1" dirty="0">
                <a:solidFill>
                  <a:srgbClr val="FF0000"/>
                </a:solidFill>
              </a:rPr>
              <a:t> 해서 공인주소를 가짐</a:t>
            </a:r>
            <a:endParaRPr lang="en-US" altLang="ko-KR" sz="1800" b="1" dirty="0">
              <a:solidFill>
                <a:srgbClr val="FF0000"/>
              </a:solidFill>
            </a:endParaRPr>
          </a:p>
          <a:p>
            <a:r>
              <a:rPr lang="en-US" altLang="ko-KR" sz="1800" b="1" dirty="0">
                <a:solidFill>
                  <a:srgbClr val="FF0000"/>
                </a:solidFill>
              </a:rPr>
              <a:t>-&gt; </a:t>
            </a:r>
            <a:r>
              <a:rPr lang="ko-KR" altLang="en-US" sz="1800" b="1" dirty="0">
                <a:solidFill>
                  <a:srgbClr val="FF0000"/>
                </a:solidFill>
              </a:rPr>
              <a:t>안쪽에는 사설 주소를 가짐</a:t>
            </a:r>
            <a:endParaRPr lang="en-US" altLang="ko-KR" sz="1800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사설 주소 </a:t>
            </a:r>
            <a:r>
              <a:rPr lang="en-US" altLang="ko-KR" b="1" dirty="0">
                <a:solidFill>
                  <a:srgbClr val="FF0000"/>
                </a:solidFill>
              </a:rPr>
              <a:t>-&gt; </a:t>
            </a:r>
            <a:r>
              <a:rPr lang="ko-KR" altLang="en-US" b="1" dirty="0">
                <a:solidFill>
                  <a:srgbClr val="FF0000"/>
                </a:solidFill>
              </a:rPr>
              <a:t>자동 </a:t>
            </a:r>
            <a:r>
              <a:rPr lang="en-US" altLang="ko-KR" b="1" dirty="0">
                <a:solidFill>
                  <a:srgbClr val="FF0000"/>
                </a:solidFill>
              </a:rPr>
              <a:t>DHCP </a:t>
            </a:r>
            <a:r>
              <a:rPr lang="ko-KR" altLang="en-US" b="1" dirty="0">
                <a:solidFill>
                  <a:srgbClr val="FF0000"/>
                </a:solidFill>
              </a:rPr>
              <a:t>프로토콜에 의해서 사설 주소 사용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sz="2000" b="1" dirty="0">
                <a:solidFill>
                  <a:srgbClr val="FF0000"/>
                </a:solidFill>
              </a:rPr>
              <a:t>내 노트북이 만약에 저 원 밖에 있다면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r>
              <a:rPr lang="ko-KR" altLang="en-US" sz="2000" b="1" dirty="0">
                <a:solidFill>
                  <a:srgbClr val="FF0000"/>
                </a:solidFill>
              </a:rPr>
              <a:t>난 사설주소 이기 때문에 라우터에서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r>
              <a:rPr lang="ko-KR" altLang="en-US" sz="2000" b="1" dirty="0">
                <a:solidFill>
                  <a:srgbClr val="FF0000"/>
                </a:solidFill>
              </a:rPr>
              <a:t>컷 당한다</a:t>
            </a:r>
            <a:r>
              <a:rPr lang="en-US" altLang="ko-KR" sz="2000" b="1" dirty="0">
                <a:solidFill>
                  <a:srgbClr val="FF0000"/>
                </a:solidFill>
              </a:rPr>
              <a:t>.(</a:t>
            </a:r>
            <a:r>
              <a:rPr lang="ko-KR" altLang="en-US" sz="2000" b="1" dirty="0">
                <a:solidFill>
                  <a:srgbClr val="FF0000"/>
                </a:solidFill>
              </a:rPr>
              <a:t>사설 주소의 한계</a:t>
            </a:r>
            <a:r>
              <a:rPr lang="en-US" altLang="ko-KR" sz="2000" b="1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2000" b="1" dirty="0">
                <a:solidFill>
                  <a:srgbClr val="FF0000"/>
                </a:solidFill>
              </a:rPr>
              <a:t>만약 공인 주소라면 들어오기 가능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2A0535-C5EC-409F-AB45-B31D577E9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07" t="53224" r="32427" b="24912"/>
          <a:stretch/>
        </p:blipFill>
        <p:spPr>
          <a:xfrm>
            <a:off x="6378029" y="3111486"/>
            <a:ext cx="5390147" cy="37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68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63794"/>
            <a:ext cx="10904621" cy="5813169"/>
          </a:xfrm>
        </p:spPr>
        <p:txBody>
          <a:bodyPr/>
          <a:lstStyle/>
          <a:p>
            <a:r>
              <a:rPr lang="ko-KR" altLang="en-US" dirty="0"/>
              <a:t>네트워크는 같고</a:t>
            </a:r>
            <a:r>
              <a:rPr lang="en-US" altLang="ko-KR" dirty="0"/>
              <a:t>, </a:t>
            </a:r>
            <a:r>
              <a:rPr lang="ko-KR" altLang="en-US" dirty="0"/>
              <a:t>호스트 주소는 다르다는 뜻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56 30 -&gt; IP</a:t>
            </a:r>
            <a:r>
              <a:rPr lang="ko-KR" altLang="en-US" b="1" dirty="0">
                <a:solidFill>
                  <a:srgbClr val="FF0000"/>
                </a:solidFill>
              </a:rPr>
              <a:t>주소는 네트워크 주소 </a:t>
            </a:r>
            <a:r>
              <a:rPr lang="en-US" altLang="ko-KR" b="1" dirty="0">
                <a:solidFill>
                  <a:srgbClr val="FF0000"/>
                </a:solidFill>
              </a:rPr>
              <a:t>+ (</a:t>
            </a:r>
            <a:r>
              <a:rPr lang="ko-KR" altLang="en-US" b="1" dirty="0" err="1">
                <a:solidFill>
                  <a:srgbClr val="FF0000"/>
                </a:solidFill>
              </a:rPr>
              <a:t>서브넷</a:t>
            </a:r>
            <a:r>
              <a:rPr lang="ko-KR" altLang="en-US" b="1" dirty="0">
                <a:solidFill>
                  <a:srgbClr val="FF0000"/>
                </a:solidFill>
              </a:rPr>
              <a:t> 주소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+ </a:t>
            </a:r>
            <a:r>
              <a:rPr lang="ko-KR" altLang="en-US" b="1" dirty="0">
                <a:solidFill>
                  <a:srgbClr val="FF0000"/>
                </a:solidFill>
              </a:rPr>
              <a:t>호스트 주소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  <a:p>
            <a:r>
              <a:rPr lang="en-US" altLang="ko-KR" dirty="0"/>
              <a:t>58 50 4-36 IP </a:t>
            </a:r>
            <a:r>
              <a:rPr lang="ko-KR" altLang="en-US" dirty="0"/>
              <a:t>주소</a:t>
            </a:r>
            <a:r>
              <a:rPr lang="en-US" altLang="ko-KR" dirty="0"/>
              <a:t>:</a:t>
            </a:r>
            <a:r>
              <a:rPr lang="ko-KR" altLang="en-US" dirty="0"/>
              <a:t>소개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1 02 30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이렇게 서브넷을 작게 분할하는 목적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-&gt; </a:t>
            </a:r>
            <a:r>
              <a:rPr lang="ko-KR" altLang="en-US" b="1" dirty="0">
                <a:solidFill>
                  <a:srgbClr val="FF0000"/>
                </a:solidFill>
              </a:rPr>
              <a:t>작게 관리하기 위해서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-&gt; </a:t>
            </a:r>
            <a:r>
              <a:rPr lang="ko-KR" altLang="en-US" b="1" dirty="0">
                <a:solidFill>
                  <a:srgbClr val="FF0000"/>
                </a:solidFill>
              </a:rPr>
              <a:t>속도를 위해서 작게 자른다</a:t>
            </a:r>
            <a:r>
              <a:rPr lang="en-US" altLang="ko-KR" b="1" dirty="0">
                <a:solidFill>
                  <a:srgbClr val="FF0000"/>
                </a:solidFill>
              </a:rPr>
              <a:t>. -&gt; (</a:t>
            </a:r>
            <a:r>
              <a:rPr lang="ko-KR" altLang="en-US" b="1" dirty="0">
                <a:solidFill>
                  <a:srgbClr val="FF0000"/>
                </a:solidFill>
              </a:rPr>
              <a:t>병렬 처리가 가능해짐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646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1 03 35 4-37 IP</a:t>
            </a:r>
            <a:r>
              <a:rPr lang="ko-KR" altLang="en-US" dirty="0"/>
              <a:t>주소</a:t>
            </a:r>
            <a:r>
              <a:rPr lang="en-US" altLang="ko-KR" dirty="0"/>
              <a:t>:</a:t>
            </a:r>
            <a:r>
              <a:rPr lang="ko-KR" altLang="en-US" dirty="0"/>
              <a:t>소개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무선 </a:t>
            </a:r>
            <a:r>
              <a:rPr lang="en-US" altLang="ko-KR" dirty="0"/>
              <a:t>-&gt; </a:t>
            </a:r>
            <a:r>
              <a:rPr lang="ko-KR" altLang="en-US" dirty="0"/>
              <a:t>특정한 프로토콜을 주고받아야 한다</a:t>
            </a:r>
            <a:r>
              <a:rPr lang="en-US" altLang="ko-KR" dirty="0"/>
              <a:t>. DHCP</a:t>
            </a:r>
          </a:p>
          <a:p>
            <a:endParaRPr lang="en-US" altLang="ko-KR" dirty="0"/>
          </a:p>
          <a:p>
            <a:r>
              <a:rPr lang="en-US" altLang="ko-KR" dirty="0"/>
              <a:t>1 04 50 4-38 </a:t>
            </a:r>
            <a:r>
              <a:rPr lang="ko-KR" altLang="en-US" dirty="0" err="1"/>
              <a:t>서브넷</a:t>
            </a:r>
            <a:endParaRPr lang="en-US" altLang="ko-KR" dirty="0"/>
          </a:p>
          <a:p>
            <a:r>
              <a:rPr lang="ko-KR" altLang="en-US" dirty="0" err="1"/>
              <a:t>어떨때는</a:t>
            </a:r>
            <a:r>
              <a:rPr lang="ko-KR" altLang="en-US" dirty="0"/>
              <a:t> </a:t>
            </a:r>
            <a:r>
              <a:rPr lang="ko-KR" altLang="en-US" dirty="0" err="1"/>
              <a:t>서브넷</a:t>
            </a:r>
            <a:r>
              <a:rPr lang="ko-KR" altLang="en-US" dirty="0"/>
              <a:t> 주소만 해당되지만</a:t>
            </a:r>
            <a:endParaRPr lang="en-US" altLang="ko-KR" dirty="0"/>
          </a:p>
          <a:p>
            <a:r>
              <a:rPr lang="ko-KR" altLang="en-US" dirty="0"/>
              <a:t>어떨 땐 네트워크 주소 </a:t>
            </a:r>
            <a:r>
              <a:rPr lang="en-US" altLang="ko-KR" dirty="0"/>
              <a:t>+ </a:t>
            </a:r>
            <a:r>
              <a:rPr lang="ko-KR" altLang="en-US" dirty="0" err="1"/>
              <a:t>서브넷</a:t>
            </a:r>
            <a:r>
              <a:rPr lang="ko-KR" altLang="en-US" dirty="0"/>
              <a:t> 주소까지 해당된다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 08 00 4-39 </a:t>
            </a:r>
            <a:r>
              <a:rPr lang="ko-KR" altLang="en-US" b="1" dirty="0">
                <a:solidFill>
                  <a:srgbClr val="FF0000"/>
                </a:solidFill>
              </a:rPr>
              <a:t>끝자리가 </a:t>
            </a:r>
            <a:r>
              <a:rPr lang="en-US" altLang="ko-KR" b="1" dirty="0">
                <a:solidFill>
                  <a:srgbClr val="FF0000"/>
                </a:solidFill>
              </a:rPr>
              <a:t>0</a:t>
            </a:r>
            <a:r>
              <a:rPr lang="ko-KR" altLang="en-US" b="1" dirty="0">
                <a:solidFill>
                  <a:srgbClr val="FF0000"/>
                </a:solidFill>
              </a:rPr>
              <a:t>이면 </a:t>
            </a:r>
            <a:r>
              <a:rPr lang="en-US" altLang="ko-KR" b="1" dirty="0">
                <a:solidFill>
                  <a:srgbClr val="FF0000"/>
                </a:solidFill>
              </a:rPr>
              <a:t>-&gt; </a:t>
            </a:r>
            <a:r>
              <a:rPr lang="ko-KR" altLang="en-US" b="1" dirty="0">
                <a:solidFill>
                  <a:srgbClr val="FF0000"/>
                </a:solidFill>
              </a:rPr>
              <a:t>네트워크 주소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-&gt; 0</a:t>
            </a:r>
            <a:r>
              <a:rPr lang="ko-KR" altLang="en-US" b="1" dirty="0">
                <a:solidFill>
                  <a:srgbClr val="FF0000"/>
                </a:solidFill>
              </a:rPr>
              <a:t>번을 부여 받은 컴퓨터는 존재하지 않는다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컴퓨터는 무조건 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ko-KR" altLang="en-US" b="1" dirty="0">
                <a:solidFill>
                  <a:srgbClr val="FF0000"/>
                </a:solidFill>
              </a:rPr>
              <a:t>부터 부여 받는다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1 08 50 4-41</a:t>
            </a:r>
            <a:r>
              <a:rPr lang="ko-KR" altLang="en-US" b="1" dirty="0" err="1">
                <a:solidFill>
                  <a:srgbClr val="FF0000"/>
                </a:solidFill>
              </a:rPr>
              <a:t>사이더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-&gt; </a:t>
            </a:r>
            <a:r>
              <a:rPr lang="ko-KR" altLang="en-US" b="1" dirty="0" err="1">
                <a:solidFill>
                  <a:srgbClr val="FF0000"/>
                </a:solidFill>
              </a:rPr>
              <a:t>서브넷</a:t>
            </a:r>
            <a:r>
              <a:rPr lang="ko-KR" altLang="en-US" b="1" dirty="0">
                <a:solidFill>
                  <a:srgbClr val="FF0000"/>
                </a:solidFill>
              </a:rPr>
              <a:t> 주소가 고정이 아닌 변동일 경우 표기 방법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766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장 개요 </a:t>
            </a:r>
            <a:r>
              <a:rPr lang="en-US" altLang="ko-KR" dirty="0"/>
              <a:t>13 00 </a:t>
            </a:r>
          </a:p>
          <a:p>
            <a:r>
              <a:rPr lang="en-US" altLang="ko-KR" dirty="0"/>
              <a:t>4-2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이장의 목표</a:t>
            </a:r>
            <a:endParaRPr lang="en-US" altLang="ko-KR" dirty="0"/>
          </a:p>
          <a:p>
            <a:r>
              <a:rPr lang="en-US" altLang="ko-KR" dirty="0"/>
              <a:t>4-3</a:t>
            </a:r>
          </a:p>
          <a:p>
            <a:endParaRPr lang="en-US" altLang="ko-KR" dirty="0"/>
          </a:p>
          <a:p>
            <a:r>
              <a:rPr lang="ko-KR" altLang="en-US" dirty="0"/>
              <a:t>네트워크 계층 </a:t>
            </a:r>
            <a:r>
              <a:rPr lang="en-US" altLang="ko-KR" dirty="0"/>
              <a:t>14 45</a:t>
            </a:r>
          </a:p>
          <a:p>
            <a:r>
              <a:rPr lang="en-US" altLang="ko-KR" dirty="0"/>
              <a:t>4-4</a:t>
            </a:r>
          </a:p>
          <a:p>
            <a:endParaRPr lang="en-US" altLang="ko-KR" dirty="0"/>
          </a:p>
          <a:p>
            <a:r>
              <a:rPr lang="en-US" altLang="ko-KR" dirty="0"/>
              <a:t>18 35 (1)</a:t>
            </a:r>
            <a:r>
              <a:rPr lang="ko-KR" altLang="en-US" dirty="0"/>
              <a:t>에서 </a:t>
            </a:r>
            <a:r>
              <a:rPr lang="en-US" altLang="ko-KR" dirty="0"/>
              <a:t>(4)</a:t>
            </a:r>
            <a:r>
              <a:rPr lang="ko-KR" altLang="en-US" dirty="0"/>
              <a:t>로 가는 주소가 있을 것 </a:t>
            </a:r>
            <a:r>
              <a:rPr lang="en-US" altLang="ko-KR" dirty="0"/>
              <a:t>(</a:t>
            </a:r>
            <a:r>
              <a:rPr lang="ko-KR" altLang="en-US" dirty="0"/>
              <a:t>그림에 초록 박스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125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1 15 40 4-42 IP</a:t>
            </a:r>
            <a:r>
              <a:rPr lang="ko-KR" altLang="en-US" dirty="0"/>
              <a:t>주소</a:t>
            </a:r>
            <a:r>
              <a:rPr lang="en-US" altLang="ko-KR" dirty="0"/>
              <a:t>: </a:t>
            </a:r>
            <a:r>
              <a:rPr lang="ko-KR" altLang="en-US" dirty="0"/>
              <a:t>주소를 얻으려면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1. 18 10 4-43 </a:t>
            </a:r>
            <a:r>
              <a:rPr lang="ko-KR" altLang="en-US" dirty="0">
                <a:solidFill>
                  <a:srgbClr val="FF0000"/>
                </a:solidFill>
              </a:rPr>
              <a:t>동적 호스트 구성 프로토콜</a:t>
            </a:r>
            <a:r>
              <a:rPr lang="en-US" altLang="ko-KR" dirty="0">
                <a:solidFill>
                  <a:srgbClr val="FF0000"/>
                </a:solidFill>
              </a:rPr>
              <a:t>(DHCP)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주소는 임대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대부분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시간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주소 재사용 가능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데스크탑은 고정을 쓴다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동적보다 성능이 </a:t>
            </a:r>
            <a:r>
              <a:rPr lang="ko-KR" altLang="en-US" dirty="0" err="1">
                <a:solidFill>
                  <a:srgbClr val="FF0000"/>
                </a:solidFill>
              </a:rPr>
              <a:t>잘나와서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7D896C-51C8-4757-A881-79E76ED29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44" t="7358" r="19981" b="39650"/>
          <a:stretch/>
        </p:blipFill>
        <p:spPr>
          <a:xfrm>
            <a:off x="9685420" y="0"/>
            <a:ext cx="1668380" cy="25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65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>
            <a:normAutofit/>
          </a:bodyPr>
          <a:lstStyle/>
          <a:p>
            <a:r>
              <a:rPr lang="en-US" altLang="ko-KR" dirty="0"/>
              <a:t>1 19 20 4-44</a:t>
            </a:r>
          </a:p>
          <a:p>
            <a:r>
              <a:rPr lang="en-US" altLang="ko-KR" dirty="0" err="1"/>
              <a:t>dest</a:t>
            </a:r>
            <a:r>
              <a:rPr lang="ko-KR" altLang="en-US" dirty="0"/>
              <a:t>는 목적지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번째에는 </a:t>
            </a:r>
            <a:r>
              <a:rPr lang="en-US" altLang="ko-KR" dirty="0" err="1"/>
              <a:t>yiaddrr</a:t>
            </a:r>
            <a:r>
              <a:rPr lang="ko-KR" altLang="en-US" dirty="0"/>
              <a:t>이 바뀜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그림 설명 필수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1 24 20 (4</a:t>
            </a:r>
            <a:r>
              <a:rPr lang="ko-KR" altLang="en-US" b="1" dirty="0">
                <a:solidFill>
                  <a:srgbClr val="FF0000"/>
                </a:solidFill>
              </a:rPr>
              <a:t>장</a:t>
            </a:r>
            <a:r>
              <a:rPr lang="en-US" altLang="ko-KR" b="1" dirty="0">
                <a:solidFill>
                  <a:srgbClr val="FF0000"/>
                </a:solidFill>
              </a:rPr>
              <a:t>_3 </a:t>
            </a:r>
            <a:r>
              <a:rPr lang="ko-KR" altLang="en-US" b="1" dirty="0" err="1">
                <a:solidFill>
                  <a:srgbClr val="FF0000"/>
                </a:solidFill>
              </a:rPr>
              <a:t>다시보기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전체에서 방송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-&gt; DHCP</a:t>
            </a:r>
            <a:r>
              <a:rPr lang="ko-KR" altLang="en-US" b="1" dirty="0">
                <a:solidFill>
                  <a:srgbClr val="FF0000"/>
                </a:solidFill>
              </a:rPr>
              <a:t>도 응답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b="1" dirty="0">
                <a:solidFill>
                  <a:srgbClr val="FF0000"/>
                </a:solidFill>
              </a:rPr>
              <a:t>이쪽 에서도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전체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방송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-&gt; </a:t>
            </a:r>
            <a:r>
              <a:rPr lang="ko-KR" altLang="en-US" b="1" dirty="0">
                <a:solidFill>
                  <a:srgbClr val="FF0000"/>
                </a:solidFill>
              </a:rPr>
              <a:t>사진 자세히 볼 것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4-46 -&gt; </a:t>
            </a:r>
            <a:r>
              <a:rPr lang="ko-KR" altLang="en-US" b="1" dirty="0" err="1">
                <a:solidFill>
                  <a:srgbClr val="FF0000"/>
                </a:solidFill>
              </a:rPr>
              <a:t>그외의</a:t>
            </a:r>
            <a:r>
              <a:rPr lang="ko-KR" altLang="en-US" b="1" dirty="0">
                <a:solidFill>
                  <a:srgbClr val="FF0000"/>
                </a:solidFill>
              </a:rPr>
              <a:t> 서비스 중요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AF8ADE-D0F5-41BB-B02B-1FC9F438A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8" t="8060" r="7583" b="34503"/>
          <a:stretch/>
        </p:blipFill>
        <p:spPr>
          <a:xfrm>
            <a:off x="5234091" y="157574"/>
            <a:ext cx="6941867" cy="633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60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주소 </a:t>
            </a:r>
            <a:r>
              <a:rPr lang="en-US" altLang="ko-KR" dirty="0"/>
              <a:t>-&gt;  </a:t>
            </a:r>
            <a:r>
              <a:rPr lang="ko-KR" altLang="en-US" dirty="0"/>
              <a:t>사설은 무료</a:t>
            </a:r>
            <a:r>
              <a:rPr lang="en-US" altLang="ko-KR" dirty="0"/>
              <a:t>, </a:t>
            </a:r>
            <a:r>
              <a:rPr lang="ko-KR" altLang="en-US" dirty="0"/>
              <a:t>공인은 유료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 28 30 4- 53 IP </a:t>
            </a:r>
            <a:r>
              <a:rPr lang="ko-KR" altLang="en-US" dirty="0"/>
              <a:t>주소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공인 주소는 </a:t>
            </a:r>
            <a:r>
              <a:rPr lang="en-US" altLang="ko-KR" dirty="0"/>
              <a:t>ICANN</a:t>
            </a:r>
            <a:r>
              <a:rPr lang="ko-KR" altLang="en-US" dirty="0"/>
              <a:t>에 발급받으면서 돈을 줘야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1 33 50 </a:t>
            </a:r>
            <a:r>
              <a:rPr lang="ko-KR" altLang="en-US" b="1" dirty="0"/>
              <a:t>배운 거 요약 설명 의미 없음</a:t>
            </a:r>
          </a:p>
        </p:txBody>
      </p:sp>
    </p:spTree>
    <p:extLst>
      <p:ext uri="{BB962C8B-B14F-4D97-AF65-F5344CB8AC3E}">
        <p14:creationId xmlns:p14="http://schemas.microsoft.com/office/powerpoint/2010/main" val="4112341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3A75F2-B5D6-4823-9A15-F68B378D2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48" t="21936" r="382" b="39210"/>
          <a:stretch/>
        </p:blipFill>
        <p:spPr>
          <a:xfrm>
            <a:off x="838200" y="1189704"/>
            <a:ext cx="9131710" cy="4708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FFA87F-8BB1-4FC8-9052-A10C919FAA6D}"/>
              </a:ext>
            </a:extLst>
          </p:cNvPr>
          <p:cNvSpPr txBox="1"/>
          <p:nvPr/>
        </p:nvSpPr>
        <p:spPr>
          <a:xfrm>
            <a:off x="6577781" y="4581832"/>
            <a:ext cx="147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호스트 주소</a:t>
            </a:r>
          </a:p>
        </p:txBody>
      </p:sp>
    </p:spTree>
    <p:extLst>
      <p:ext uri="{BB962C8B-B14F-4D97-AF65-F5344CB8AC3E}">
        <p14:creationId xmlns:p14="http://schemas.microsoft.com/office/powerpoint/2010/main" val="3215412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6 40 </a:t>
            </a:r>
            <a:r>
              <a:rPr lang="en-US" altLang="ko-KR" b="1" dirty="0">
                <a:solidFill>
                  <a:srgbClr val="FF0000"/>
                </a:solidFill>
              </a:rPr>
              <a:t>4-57</a:t>
            </a:r>
          </a:p>
          <a:p>
            <a:r>
              <a:rPr lang="en-US" altLang="ko-KR" dirty="0"/>
              <a:t>8 00</a:t>
            </a:r>
            <a:r>
              <a:rPr lang="ko-KR" altLang="en-US" dirty="0"/>
              <a:t>           참고</a:t>
            </a:r>
            <a:r>
              <a:rPr lang="en-US" altLang="ko-KR" dirty="0"/>
              <a:t> -&gt;</a:t>
            </a:r>
          </a:p>
          <a:p>
            <a:endParaRPr lang="en-US" altLang="ko-KR" dirty="0"/>
          </a:p>
          <a:p>
            <a:r>
              <a:rPr lang="en-US" altLang="ko-KR" dirty="0"/>
              <a:t> 10 45 </a:t>
            </a:r>
            <a:r>
              <a:rPr lang="ko-KR" altLang="en-US" dirty="0" err="1"/>
              <a:t>바꾼거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138.76.29.7..</a:t>
            </a:r>
            <a:r>
              <a:rPr lang="ko-KR" altLang="en-US" dirty="0"/>
              <a:t>이거 말함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FDF046-950E-467D-AABE-BB2E1DD0C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5235" r="-1151" b="24912"/>
          <a:stretch/>
        </p:blipFill>
        <p:spPr>
          <a:xfrm>
            <a:off x="4928937" y="363794"/>
            <a:ext cx="6813884" cy="54944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2F8149-7B13-4737-85E3-0827A2D00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79" y="3270378"/>
            <a:ext cx="2237874" cy="29838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AA3102-1B75-4D1F-8605-2E3D639B6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053" y="3226407"/>
            <a:ext cx="2241884" cy="298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70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NAT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-&gt;</a:t>
            </a:r>
            <a:r>
              <a:rPr lang="ko-KR" altLang="en-US" b="1" dirty="0">
                <a:solidFill>
                  <a:srgbClr val="FF0000"/>
                </a:solidFill>
              </a:rPr>
              <a:t> 공인과 사설을 왔다 갔다 하는 기술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pPr algn="l"/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사설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IP </a:t>
            </a: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주소대역</a:t>
            </a:r>
          </a:p>
          <a:p>
            <a:pPr algn="l"/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사설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IP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주소는 다음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3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가지 주소대역으로 고정된다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Class A : 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10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.0.0.0 ~ 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10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.255.255.255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Class B : 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172.16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.0.0 ~ 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172.31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.255.255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Class C : 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192.168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.0.0 ~ 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192.168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.255.255</a:t>
            </a:r>
          </a:p>
          <a:p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FA87F-8BB1-4FC8-9052-A10C919FAA6D}"/>
              </a:ext>
            </a:extLst>
          </p:cNvPr>
          <p:cNvSpPr txBox="1"/>
          <p:nvPr/>
        </p:nvSpPr>
        <p:spPr>
          <a:xfrm>
            <a:off x="6577781" y="4581832"/>
            <a:ext cx="147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호스트 주소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D7D53D-35E4-43D4-9B21-36B97EBDD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92" t="11498" r="4838" b="38636"/>
          <a:stretch/>
        </p:blipFill>
        <p:spPr>
          <a:xfrm>
            <a:off x="8979568" y="591350"/>
            <a:ext cx="6424864" cy="56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62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NAT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-&gt;</a:t>
            </a:r>
            <a:r>
              <a:rPr lang="ko-KR" altLang="en-US" b="1" dirty="0">
                <a:solidFill>
                  <a:srgbClr val="FF0000"/>
                </a:solidFill>
              </a:rPr>
              <a:t> 공인과 사설을 왔다 갔다 하는 기술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10 00 </a:t>
            </a:r>
            <a:r>
              <a:rPr lang="ko-KR" altLang="en-US" b="1" dirty="0">
                <a:solidFill>
                  <a:srgbClr val="FF0000"/>
                </a:solidFill>
              </a:rPr>
              <a:t>설명 듣고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반드시 이해 및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외우기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/>
          </a:p>
          <a:p>
            <a:r>
              <a:rPr lang="en-US" altLang="ko-KR" b="1" dirty="0">
                <a:solidFill>
                  <a:srgbClr val="FF0000"/>
                </a:solidFill>
              </a:rPr>
              <a:t>4-57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FA87F-8BB1-4FC8-9052-A10C919FAA6D}"/>
              </a:ext>
            </a:extLst>
          </p:cNvPr>
          <p:cNvSpPr txBox="1"/>
          <p:nvPr/>
        </p:nvSpPr>
        <p:spPr>
          <a:xfrm>
            <a:off x="6577781" y="4581832"/>
            <a:ext cx="147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호스트 주소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1D72C1-3C54-437E-B9C4-E58EFD4EE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00" t="15498" r="7335" b="37811"/>
          <a:stretch/>
        </p:blipFill>
        <p:spPr>
          <a:xfrm>
            <a:off x="4647404" y="871794"/>
            <a:ext cx="7260116" cy="590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60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14 15 4-57 NAT: </a:t>
            </a:r>
            <a:r>
              <a:rPr lang="ko-KR" altLang="en-US" dirty="0"/>
              <a:t>네트워크 주소 변환</a:t>
            </a:r>
            <a:endParaRPr lang="en-US" altLang="ko-KR" dirty="0"/>
          </a:p>
          <a:p>
            <a:r>
              <a:rPr lang="ko-KR" altLang="en-US" dirty="0"/>
              <a:t>여기가 집</a:t>
            </a:r>
            <a:r>
              <a:rPr lang="en-US" altLang="ko-KR" dirty="0"/>
              <a:t>-&gt;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15 50 </a:t>
            </a:r>
            <a:r>
              <a:rPr lang="ko-KR" altLang="en-US" dirty="0"/>
              <a:t>사실은 </a:t>
            </a:r>
            <a:r>
              <a:rPr lang="en-US" altLang="ko-KR" dirty="0"/>
              <a:t>4- 40 -&gt; </a:t>
            </a:r>
            <a:r>
              <a:rPr lang="ko-KR" altLang="en-US" dirty="0"/>
              <a:t>사설 주소는 해당 라우터를 벗어날 수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17 00 NAT</a:t>
            </a:r>
            <a:r>
              <a:rPr lang="ko-KR" altLang="en-US" b="1" dirty="0">
                <a:solidFill>
                  <a:srgbClr val="FF0000"/>
                </a:solidFill>
              </a:rPr>
              <a:t>의 확장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-&gt; NAT</a:t>
            </a:r>
            <a:r>
              <a:rPr lang="ko-KR" altLang="en-US" b="1" dirty="0">
                <a:solidFill>
                  <a:srgbClr val="FF0000"/>
                </a:solidFill>
              </a:rPr>
              <a:t>횡단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CE8A33-E5A6-42E7-AC45-986703A9D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493" y="968939"/>
            <a:ext cx="1585097" cy="2301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19A162-8646-4080-9281-0F82D4A0F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300" y="4290152"/>
            <a:ext cx="3467400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7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19</a:t>
            </a:r>
            <a:r>
              <a:rPr lang="ko-KR" altLang="en-US" dirty="0"/>
              <a:t> </a:t>
            </a:r>
            <a:r>
              <a:rPr lang="en-US" altLang="ko-KR" dirty="0"/>
              <a:t>55</a:t>
            </a:r>
            <a:r>
              <a:rPr lang="ko-KR" altLang="en-US" dirty="0"/>
              <a:t> </a:t>
            </a:r>
            <a:r>
              <a:rPr lang="en-US" altLang="ko-KR" dirty="0"/>
              <a:t>IPv6</a:t>
            </a:r>
            <a:r>
              <a:rPr lang="ko-KR" altLang="en-US" dirty="0"/>
              <a:t> </a:t>
            </a:r>
            <a:r>
              <a:rPr lang="en-US" altLang="ko-KR" dirty="0"/>
              <a:t>4-60</a:t>
            </a:r>
          </a:p>
          <a:p>
            <a:r>
              <a:rPr lang="en-US" altLang="ko-KR" dirty="0"/>
              <a:t>20 30 -&gt; v4</a:t>
            </a:r>
            <a:r>
              <a:rPr lang="ko-KR" altLang="en-US" dirty="0"/>
              <a:t>는 옵션때문에 크기가 고정이 아님</a:t>
            </a:r>
            <a:endParaRPr lang="en-US" altLang="ko-KR" dirty="0"/>
          </a:p>
          <a:p>
            <a:r>
              <a:rPr lang="en-US" altLang="ko-KR" dirty="0"/>
              <a:t>-&gt; v6</a:t>
            </a:r>
            <a:r>
              <a:rPr lang="ko-KR" altLang="en-US" dirty="0"/>
              <a:t>은 </a:t>
            </a:r>
            <a:r>
              <a:rPr lang="ko-KR" altLang="en-US" b="1" dirty="0">
                <a:solidFill>
                  <a:srgbClr val="FF0000"/>
                </a:solidFill>
              </a:rPr>
              <a:t>고정</a:t>
            </a:r>
            <a:r>
              <a:rPr lang="ko-KR" altLang="en-US" dirty="0"/>
              <a:t>으로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V6</a:t>
            </a:r>
            <a:r>
              <a:rPr lang="ko-KR" altLang="en-US" dirty="0"/>
              <a:t>는 </a:t>
            </a:r>
            <a:r>
              <a:rPr lang="en-US" altLang="ko-KR" b="1" dirty="0">
                <a:solidFill>
                  <a:srgbClr val="FF0000"/>
                </a:solidFill>
              </a:rPr>
              <a:t>40</a:t>
            </a:r>
            <a:r>
              <a:rPr lang="ko-KR" altLang="en-US" b="1" dirty="0">
                <a:solidFill>
                  <a:srgbClr val="FF0000"/>
                </a:solidFill>
              </a:rPr>
              <a:t>바이트르로 고정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dirty="0"/>
              <a:t>21 40 v6</a:t>
            </a:r>
            <a:r>
              <a:rPr lang="ko-KR" altLang="en-US" b="1" dirty="0">
                <a:solidFill>
                  <a:srgbClr val="FF0000"/>
                </a:solidFill>
              </a:rPr>
              <a:t>는 단편화 사용 금지 </a:t>
            </a:r>
            <a:r>
              <a:rPr lang="en-US" altLang="ko-KR" dirty="0"/>
              <a:t>-&gt; 4-33 </a:t>
            </a:r>
            <a:r>
              <a:rPr lang="ko-KR" altLang="en-US" dirty="0"/>
              <a:t>참고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24 00 4- 64~65 </a:t>
            </a:r>
            <a:r>
              <a:rPr lang="ko-KR" altLang="en-US" dirty="0" err="1"/>
              <a:t>터널링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개념만 </a:t>
            </a:r>
            <a:r>
              <a:rPr lang="en-US" altLang="ko-KR" dirty="0"/>
              <a:t>-&gt; </a:t>
            </a:r>
            <a:r>
              <a:rPr lang="ko-KR" altLang="en-US" dirty="0"/>
              <a:t>비밀 얘기를 하고 싶을 때 보내기 전에 암호화를 한다</a:t>
            </a:r>
            <a:r>
              <a:rPr lang="en-US" altLang="ko-KR" dirty="0"/>
              <a:t>.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02942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26 20 </a:t>
            </a:r>
            <a:r>
              <a:rPr lang="ko-KR" altLang="en-US" dirty="0"/>
              <a:t>포워딩</a:t>
            </a:r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SDN -&gt; </a:t>
            </a:r>
            <a:r>
              <a:rPr lang="ko-KR" altLang="en-US" b="1" dirty="0">
                <a:solidFill>
                  <a:srgbClr val="FF0000"/>
                </a:solidFill>
              </a:rPr>
              <a:t>위아래 잘라서 위는 제어 영역 아래는 데이터 영역으로 나눈 것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제어 영역은 주로 라우팅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데이터 영역은 위에서 완성된 로컬 </a:t>
            </a:r>
            <a:r>
              <a:rPr lang="en-US" altLang="ko-KR" b="1" dirty="0">
                <a:solidFill>
                  <a:srgbClr val="FF0000"/>
                </a:solidFill>
              </a:rPr>
              <a:t>flow table </a:t>
            </a:r>
            <a:r>
              <a:rPr lang="ko-KR" altLang="en-US" b="1" dirty="0">
                <a:solidFill>
                  <a:srgbClr val="FF0000"/>
                </a:solidFill>
              </a:rPr>
              <a:t>활용해서 포워딩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이렇게 프로토콜에 의해 생성된 테이블이 데이터 영역으로 내려오는 것 </a:t>
            </a:r>
            <a:r>
              <a:rPr lang="en-US" altLang="ko-KR" b="1" dirty="0">
                <a:solidFill>
                  <a:srgbClr val="FF0000"/>
                </a:solidFill>
              </a:rPr>
              <a:t>-&gt; open flow  (</a:t>
            </a:r>
            <a:r>
              <a:rPr lang="ko-KR" altLang="en-US" b="1" dirty="0">
                <a:solidFill>
                  <a:srgbClr val="FF0000"/>
                </a:solidFill>
              </a:rPr>
              <a:t>중요하니까 암기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dirty="0"/>
              <a:t>28 30 4- 68 </a:t>
            </a:r>
            <a:r>
              <a:rPr lang="ko-KR" altLang="en-US" dirty="0"/>
              <a:t>여기서 </a:t>
            </a:r>
            <a:r>
              <a:rPr lang="ko-KR" altLang="en-US" dirty="0" err="1"/>
              <a:t>중요한거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</a:p>
          <a:p>
            <a:endParaRPr lang="en-US" altLang="ko-KR" dirty="0"/>
          </a:p>
          <a:p>
            <a:r>
              <a:rPr lang="ko-KR" altLang="en-US" dirty="0"/>
              <a:t>오픈 플로우 예제 </a:t>
            </a:r>
            <a:r>
              <a:rPr lang="en-US" altLang="ko-KR" dirty="0"/>
              <a:t>-&gt;  </a:t>
            </a:r>
            <a:r>
              <a:rPr lang="ko-KR" altLang="en-US" dirty="0"/>
              <a:t> </a:t>
            </a:r>
            <a:r>
              <a:rPr lang="en-US" altLang="ko-KR" dirty="0"/>
              <a:t>4-75</a:t>
            </a:r>
          </a:p>
          <a:p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36 00 4 – 75 (</a:t>
            </a:r>
            <a:r>
              <a:rPr lang="ko-KR" altLang="en-US" b="1" dirty="0">
                <a:solidFill>
                  <a:srgbClr val="FF0000"/>
                </a:solidFill>
              </a:rPr>
              <a:t>설명 다시 듣기</a:t>
            </a:r>
            <a:r>
              <a:rPr lang="en-US" altLang="ko-KR" b="1" dirty="0">
                <a:solidFill>
                  <a:srgbClr val="FF0000"/>
                </a:solidFill>
              </a:rPr>
              <a:t>) 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ingress port = 1(</a:t>
            </a:r>
            <a:r>
              <a:rPr lang="ko-KR" altLang="en-US" b="1" dirty="0">
                <a:solidFill>
                  <a:srgbClr val="FF0000"/>
                </a:solidFill>
              </a:rPr>
              <a:t>들어온 입력 포트의 번호가 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ko-KR" altLang="en-US" b="1" dirty="0">
                <a:solidFill>
                  <a:srgbClr val="FF0000"/>
                </a:solidFill>
              </a:rPr>
              <a:t>번이다</a:t>
            </a:r>
            <a:r>
              <a:rPr lang="en-US" altLang="ko-KR" b="1" dirty="0">
                <a:solidFill>
                  <a:srgbClr val="FF0000"/>
                </a:solidFill>
              </a:rPr>
              <a:t>.)</a:t>
            </a:r>
          </a:p>
          <a:p>
            <a:r>
              <a:rPr lang="en-US" altLang="ko-KR" dirty="0"/>
              <a:t>39 55 4- 71 </a:t>
            </a:r>
            <a:r>
              <a:rPr lang="ko-KR" altLang="en-US" dirty="0"/>
              <a:t>오픈 플로우 흐름 테이블 엔트리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43 10 4-74 </a:t>
            </a:r>
            <a:r>
              <a:rPr lang="ko-KR" altLang="en-US" dirty="0"/>
              <a:t>장치는 그대로 </a:t>
            </a:r>
            <a:r>
              <a:rPr lang="ko-KR" altLang="en-US" dirty="0" err="1"/>
              <a:t>냅두고</a:t>
            </a:r>
            <a:r>
              <a:rPr lang="ko-KR" altLang="en-US" dirty="0"/>
              <a:t> 규칙만 바꾸면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74D095-D2E9-4486-890A-47D5C100F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55983"/>
            <a:ext cx="1699407" cy="10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1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19 50 4-5</a:t>
            </a:r>
          </a:p>
          <a:p>
            <a:r>
              <a:rPr lang="ko-KR" altLang="en-US" dirty="0"/>
              <a:t>그림 하나 그림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24 20 (ppt) 4-5</a:t>
            </a:r>
          </a:p>
          <a:p>
            <a:r>
              <a:rPr lang="ko-KR" altLang="en-US" dirty="0"/>
              <a:t>둘 중에 더 중요한 것 </a:t>
            </a:r>
            <a:r>
              <a:rPr lang="en-US" altLang="ko-KR" dirty="0"/>
              <a:t>-&gt; </a:t>
            </a:r>
            <a:r>
              <a:rPr lang="ko-KR" altLang="en-US" dirty="0"/>
              <a:t>라우팅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30 55 </a:t>
            </a:r>
            <a:r>
              <a:rPr lang="ko-KR" altLang="en-US" dirty="0"/>
              <a:t>전통적인 라우팅 방법은</a:t>
            </a:r>
            <a:endParaRPr lang="en-US" altLang="ko-KR" dirty="0"/>
          </a:p>
          <a:p>
            <a:r>
              <a:rPr lang="en-US" altLang="ko-KR" dirty="0"/>
              <a:t>(5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r>
              <a:rPr lang="ko-KR" altLang="en-US" dirty="0"/>
              <a:t>제어 영역 </a:t>
            </a:r>
            <a:r>
              <a:rPr lang="en-US" altLang="ko-KR" dirty="0"/>
              <a:t>– </a:t>
            </a:r>
            <a:r>
              <a:rPr lang="ko-KR" altLang="en-US" dirty="0"/>
              <a:t>라우팅 </a:t>
            </a:r>
            <a:r>
              <a:rPr lang="en-US" altLang="ko-KR" dirty="0"/>
              <a:t>-&gt; </a:t>
            </a:r>
            <a:r>
              <a:rPr lang="ko-KR" altLang="en-US" dirty="0"/>
              <a:t>프로토콜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을 말함 </a:t>
            </a:r>
            <a:r>
              <a:rPr lang="en-US" altLang="ko-KR" dirty="0"/>
              <a:t>(</a:t>
            </a:r>
            <a:r>
              <a:rPr lang="ko-KR" altLang="en-US" dirty="0"/>
              <a:t>시작 사진 참고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ADE3CF-B36C-43AB-A91A-0A1AB6BC7A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92" t="17616" r="24114" b="34939"/>
          <a:stretch/>
        </p:blipFill>
        <p:spPr>
          <a:xfrm>
            <a:off x="7090609" y="363794"/>
            <a:ext cx="4973054" cy="631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86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57380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50892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21928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54802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8453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32 00 4-7</a:t>
            </a:r>
          </a:p>
          <a:p>
            <a:endParaRPr lang="en-US" altLang="ko-KR" dirty="0"/>
          </a:p>
          <a:p>
            <a:r>
              <a:rPr lang="ko-KR" altLang="en-US" dirty="0"/>
              <a:t>외워야 할 것</a:t>
            </a:r>
            <a:r>
              <a:rPr lang="en-US" altLang="ko-KR" dirty="0"/>
              <a:t>: local</a:t>
            </a:r>
            <a:r>
              <a:rPr lang="ko-KR" altLang="en-US" dirty="0"/>
              <a:t> </a:t>
            </a:r>
            <a:r>
              <a:rPr lang="en-US" altLang="ko-KR" dirty="0"/>
              <a:t>forwarding</a:t>
            </a:r>
            <a:r>
              <a:rPr lang="ko-KR" altLang="en-US" dirty="0"/>
              <a:t> </a:t>
            </a:r>
            <a:r>
              <a:rPr lang="en-US" altLang="ko-KR" dirty="0"/>
              <a:t>table</a:t>
            </a:r>
          </a:p>
          <a:p>
            <a:endParaRPr lang="en-US" altLang="ko-KR" dirty="0"/>
          </a:p>
          <a:p>
            <a:r>
              <a:rPr lang="en-US" altLang="ko-KR" dirty="0"/>
              <a:t>35 35 4-8</a:t>
            </a:r>
          </a:p>
          <a:p>
            <a:r>
              <a:rPr lang="ko-KR" altLang="en-US" b="1" dirty="0"/>
              <a:t>원격 제어 장치를 사용하는 이유</a:t>
            </a:r>
            <a:endParaRPr lang="en-US" altLang="ko-KR" b="1" dirty="0"/>
          </a:p>
          <a:p>
            <a:r>
              <a:rPr lang="ko-KR" altLang="en-US" b="1" dirty="0">
                <a:solidFill>
                  <a:srgbClr val="FF0000"/>
                </a:solidFill>
              </a:rPr>
              <a:t>전통 방식으로는 충분하지 않기 때문에 원격제어 장치 활용하는 것이 나왔다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뭐가 충분하지 않은가</a:t>
            </a:r>
            <a:r>
              <a:rPr lang="en-US" altLang="ko-KR" b="1" dirty="0">
                <a:solidFill>
                  <a:srgbClr val="FF0000"/>
                </a:solidFill>
              </a:rPr>
              <a:t>? (38 20)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-&gt; </a:t>
            </a:r>
            <a:r>
              <a:rPr lang="ko-KR" altLang="en-US" b="1" dirty="0">
                <a:solidFill>
                  <a:srgbClr val="FF0000"/>
                </a:solidFill>
              </a:rPr>
              <a:t>끊어진 정보를 알고 우회로를 찾는데 시간이 매우 많이 걸리기 때문에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-&gt; </a:t>
            </a:r>
            <a:r>
              <a:rPr lang="ko-KR" altLang="en-US" b="1" dirty="0">
                <a:solidFill>
                  <a:srgbClr val="FF0000"/>
                </a:solidFill>
              </a:rPr>
              <a:t>긴급 상황이 발생했을 때 더 유연하게 대처 가능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723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51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 수업 시작</a:t>
            </a:r>
            <a:endParaRPr lang="en-US" altLang="ko-KR" dirty="0"/>
          </a:p>
          <a:p>
            <a:r>
              <a:rPr lang="ko-KR" altLang="en-US" dirty="0"/>
              <a:t>잊어버리면 안되는 회사명 </a:t>
            </a:r>
            <a:r>
              <a:rPr lang="en-US" altLang="ko-KR" dirty="0"/>
              <a:t>-&gt; cisco</a:t>
            </a:r>
          </a:p>
          <a:p>
            <a:r>
              <a:rPr lang="ko-KR" altLang="en-US" dirty="0" err="1"/>
              <a:t>화웨이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중국의 시스코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56 50 4-12 </a:t>
            </a:r>
            <a:r>
              <a:rPr lang="ko-KR" altLang="en-US" dirty="0"/>
              <a:t>시작</a:t>
            </a:r>
            <a:endParaRPr lang="en-US" altLang="ko-KR" dirty="0"/>
          </a:p>
          <a:p>
            <a:r>
              <a:rPr lang="ko-KR" altLang="en-US" dirty="0"/>
              <a:t>라우터 내부 구조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(59 00 </a:t>
            </a:r>
            <a:r>
              <a:rPr lang="ko-KR" altLang="en-US" dirty="0"/>
              <a:t>이거 </a:t>
            </a:r>
            <a:r>
              <a:rPr lang="en-US" altLang="ko-KR" dirty="0"/>
              <a:t>-&gt; 5-7)</a:t>
            </a:r>
          </a:p>
          <a:p>
            <a:pPr marL="0" indent="0">
              <a:buNone/>
            </a:pPr>
            <a:r>
              <a:rPr lang="ko-KR" altLang="en-US" dirty="0"/>
              <a:t>어디서 시간이 많이 걸리는 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병목 지점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FE393D-AE18-4C9C-8334-363B943C1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4" t="9931" r="11166" b="39883"/>
          <a:stretch/>
        </p:blipFill>
        <p:spPr>
          <a:xfrm>
            <a:off x="5967663" y="1868152"/>
            <a:ext cx="5922434" cy="474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25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1: 11 00? 4-13</a:t>
            </a:r>
          </a:p>
          <a:p>
            <a:endParaRPr lang="en-US" altLang="ko-KR" dirty="0"/>
          </a:p>
          <a:p>
            <a:r>
              <a:rPr lang="en-US" altLang="ko-KR" dirty="0"/>
              <a:t>1 11 40 4-14</a:t>
            </a:r>
          </a:p>
          <a:p>
            <a:endParaRPr lang="en-US" altLang="ko-KR" dirty="0"/>
          </a:p>
          <a:p>
            <a:r>
              <a:rPr lang="en-US" altLang="ko-KR" dirty="0"/>
              <a:t>1 14 00 -&gt; </a:t>
            </a:r>
            <a:r>
              <a:rPr lang="ko-KR" altLang="en-US" dirty="0"/>
              <a:t>다음주에 배울 건데 참고하는 것 </a:t>
            </a:r>
            <a:r>
              <a:rPr lang="en-US" altLang="ko-KR" dirty="0"/>
              <a:t>4-32</a:t>
            </a:r>
          </a:p>
          <a:p>
            <a:endParaRPr lang="en-US" altLang="ko-KR" dirty="0"/>
          </a:p>
          <a:p>
            <a:r>
              <a:rPr lang="en-US" altLang="ko-KR" dirty="0"/>
              <a:t>1 16 00 =&gt; 4-15 </a:t>
            </a:r>
            <a:r>
              <a:rPr lang="ko-KR" altLang="en-US" dirty="0"/>
              <a:t>목적지 기반 포워딩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목적지를 정하고 출구를 정한다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이걸 빨리하기 위한 기술 </a:t>
            </a:r>
            <a:r>
              <a:rPr lang="en-US" altLang="ko-KR" dirty="0"/>
              <a:t>-&gt; </a:t>
            </a:r>
            <a:r>
              <a:rPr lang="ko-KR" altLang="en-US" dirty="0"/>
              <a:t>최장 </a:t>
            </a:r>
            <a:r>
              <a:rPr lang="ko-KR" altLang="en-US" dirty="0" err="1"/>
              <a:t>프리픽스</a:t>
            </a:r>
            <a:r>
              <a:rPr lang="ko-KR" altLang="en-US" dirty="0"/>
              <a:t> 대응 규칙 </a:t>
            </a:r>
            <a:r>
              <a:rPr lang="en-US" altLang="ko-KR" dirty="0"/>
              <a:t>4-16</a:t>
            </a:r>
          </a:p>
          <a:p>
            <a:r>
              <a:rPr lang="en-US" altLang="ko-KR" dirty="0"/>
              <a:t>  	-&gt; </a:t>
            </a:r>
            <a:r>
              <a:rPr lang="ko-KR" altLang="en-US" dirty="0"/>
              <a:t>별표 중요함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96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1 23 00  4-17</a:t>
            </a:r>
            <a:r>
              <a:rPr lang="ko-KR" altLang="en-US" dirty="0"/>
              <a:t> </a:t>
            </a:r>
            <a:r>
              <a:rPr lang="en-US" altLang="ko-KR" dirty="0"/>
              <a:t>4-18</a:t>
            </a:r>
          </a:p>
          <a:p>
            <a:endParaRPr lang="en-US" altLang="ko-KR" dirty="0"/>
          </a:p>
          <a:p>
            <a:r>
              <a:rPr lang="en-US" altLang="ko-KR" dirty="0"/>
              <a:t>1 25 20 4-19</a:t>
            </a:r>
          </a:p>
          <a:p>
            <a:endParaRPr lang="en-US" altLang="ko-KR" dirty="0"/>
          </a:p>
          <a:p>
            <a:r>
              <a:rPr lang="en-US" altLang="ko-KR" dirty="0"/>
              <a:t>1 26 25 4-20 (</a:t>
            </a:r>
            <a:r>
              <a:rPr lang="ko-KR" altLang="en-US" dirty="0"/>
              <a:t>그림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F204C7-95B0-4DF2-AC5C-FADA07B0F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84" t="19649" r="18811" b="40351"/>
          <a:stretch/>
        </p:blipFill>
        <p:spPr>
          <a:xfrm>
            <a:off x="5518484" y="224589"/>
            <a:ext cx="5454316" cy="52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96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F0E3-0BDF-46BD-A9B6-D7360593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94"/>
            <a:ext cx="10515600" cy="5813169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29</a:t>
            </a:r>
            <a:r>
              <a:rPr lang="ko-KR" altLang="en-US" dirty="0"/>
              <a:t> </a:t>
            </a:r>
            <a:r>
              <a:rPr lang="en-US" altLang="ko-KR" dirty="0"/>
              <a:t>15  </a:t>
            </a:r>
            <a:r>
              <a:rPr lang="ko-KR" altLang="en-US" dirty="0"/>
              <a:t> </a:t>
            </a:r>
            <a:r>
              <a:rPr lang="en-US" altLang="ko-KR" dirty="0"/>
              <a:t>4- 22 </a:t>
            </a:r>
            <a:r>
              <a:rPr lang="ko-KR" altLang="en-US" dirty="0"/>
              <a:t>입력포트 큐잉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19C1BB-09A2-4E6E-B76F-33C62DD91F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49" r="-214" b="46539"/>
          <a:stretch/>
        </p:blipFill>
        <p:spPr>
          <a:xfrm>
            <a:off x="1556085" y="1066046"/>
            <a:ext cx="7251031" cy="58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96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1582</Words>
  <Application>Microsoft Office PowerPoint</Application>
  <PresentationFormat>와이드스크린</PresentationFormat>
  <Paragraphs>356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-apple-system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omin</dc:creator>
  <cp:lastModifiedBy>Kim omin</cp:lastModifiedBy>
  <cp:revision>59</cp:revision>
  <dcterms:created xsi:type="dcterms:W3CDTF">2020-10-28T06:38:32Z</dcterms:created>
  <dcterms:modified xsi:type="dcterms:W3CDTF">2020-12-16T11:12:01Z</dcterms:modified>
</cp:coreProperties>
</file>